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1337" r:id="rId2"/>
    <p:sldId id="1323" r:id="rId3"/>
    <p:sldId id="1302" r:id="rId4"/>
    <p:sldId id="1328" r:id="rId5"/>
    <p:sldId id="1321" r:id="rId6"/>
    <p:sldId id="1304" r:id="rId7"/>
    <p:sldId id="1308" r:id="rId8"/>
    <p:sldId id="1309" r:id="rId9"/>
    <p:sldId id="1310" r:id="rId10"/>
    <p:sldId id="1312" r:id="rId11"/>
    <p:sldId id="1326" r:id="rId12"/>
    <p:sldId id="1319" r:id="rId13"/>
    <p:sldId id="1320" r:id="rId14"/>
    <p:sldId id="1263" r:id="rId15"/>
    <p:sldId id="1318" r:id="rId16"/>
    <p:sldId id="1325" r:id="rId17"/>
    <p:sldId id="1313" r:id="rId18"/>
    <p:sldId id="272" r:id="rId19"/>
    <p:sldId id="1315" r:id="rId20"/>
    <p:sldId id="1217" r:id="rId21"/>
    <p:sldId id="315" r:id="rId22"/>
    <p:sldId id="1317" r:id="rId23"/>
    <p:sldId id="1303" r:id="rId24"/>
    <p:sldId id="132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4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984EB-0692-4301-9C57-5FC15E620479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5B6E0-9B0B-4C7D-978B-4D62C8B74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128FD9-6DF0-40E6-BAD6-985562BD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03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key aspect is creation of a proper training set. Now this is something that I must state very clearly to avoid any future possible confusion. We cannot use the existing, pre-trained DL models for our problems. Let me illustrate this point. If I want a deep learning model to tell me a breed of my dog, I just take photo of my dog and use it as input into a deep learning model. Than model correctly identifies its breed.  But if I take an experimental image of atomic lattice and use it as an input, than the output of the </a:t>
            </a:r>
            <a:r>
              <a:rPr lang="en-US" dirty="0" err="1"/>
              <a:t>metwork</a:t>
            </a:r>
            <a:r>
              <a:rPr lang="en-US" dirty="0"/>
              <a:t> won’t make any sense. Very powerful feature extractor was not able to find atoms in graphene lattice!! There is no database that would allow us to train a model for identifying atomic species and various types of defects. This represents a unique opportunity for us to teach some physics to neural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132AE7-0223-4739-B7D8-0942EB0E063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5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teach neural network to recognize physically-meaningful features in the image? We take atomic coordinates 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132AE7-0223-4739-B7D8-0942EB0E063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3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teach neural network to recognize physically-meaningful features in the image? We take atomic coordinates and…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132AE7-0223-4739-B7D8-0942EB0E063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833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8002-F58F-4A30-B6A9-4161887BB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3C2A9-07BD-49F9-803C-8037E6F65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A0967-A39A-4D07-AAD6-DF229636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F75FA-E0FD-40AF-88B2-A7B66E61E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13B0C-CF8B-47F2-B11D-8B797C71F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C675-C29D-4F83-8CBA-E818841E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C4B5A-2EA0-43B9-8A96-4E0D84EE8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7EA44-1EFA-46E5-BC57-62735FBB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1CFC3-A14C-41A6-AAF9-03CC67E7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8C3EE-C705-48A4-9FBA-03309D17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0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75FA1-D464-4BD7-8E3B-40AE3A4D3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39C14-3990-459B-B6B6-9648AC922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3BDAA-C478-40F9-9F5F-7FAE9491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8474-827D-4166-91D9-0111D38BB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331FF-ED18-4AA7-8E7E-D02F68AA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2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038DC-DF7E-4C88-9ED0-87D2525F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6371F-22DB-4800-B697-C4C195555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B46C0-DC95-4C77-92BA-007438ABF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43A2-5FBB-424D-8B7E-678EBE87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86169-8929-4FDF-BEBE-3A618E47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3DA8B-5A7C-4EF6-9B1A-459AA9AE5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CBD34-061E-4CC3-AE74-A7DC601DA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FD6A0-3EB3-4DCD-B2D4-9B7427A4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F2198-21CE-4F76-8DD8-38459131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E3286-A8D4-460A-89CF-A1C0D2D7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6EDB-D4E9-474A-A5F2-F0F458EA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01E5E-6C11-4610-BFB9-CA2542EA60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D357CF-9BF0-4E2B-BC88-450758ABF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E500B-BFAC-44CB-AB87-5518612A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5D3A0-31E9-4CEC-B6F7-ED5DD9901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F39C60-3E78-4129-95D7-0622F466B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2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1FA3-2132-4240-85DD-4A3C49937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01E0D-DCF1-4F83-BF72-BCE44D78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2D74D-BEE6-40C3-9ED2-E87A11BF6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ED726-FA21-485C-B7F2-FCEDF3F49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59C07C-1143-4C26-83DC-3C2D93242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BCE27-A6B8-43BF-8091-72A51797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E8C22D-DF52-4224-AD8E-4C7E1314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7B805-82A9-4939-A4D8-4A96EED5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57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16CD5-8D96-49E0-9A94-C052D2D0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6F392-216D-4795-94D0-73BD0C70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47B8B-DAF4-4911-B40C-6156E8D8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FBE6C-825A-4BB8-86C0-F190336C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5B7BEE-8A72-4CF9-9324-1CFDD44F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FA995-A52D-4176-BE08-56A82B829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72C6E-70EF-4AD8-929C-D65CEC5B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30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42A7-8E82-4B8F-B1A9-41F3D4472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D6E48-3F1A-4529-B09B-260F46C71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CA47C-FBA5-484C-B347-428D93BBF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6CB5D-13BB-4DA3-90C2-5470EA80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C8E95-2DCA-46B3-85AC-B06C42D7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A4CA2-950F-4D7D-AEE3-E34D27FB8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91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8671A-D206-44B9-8D54-83296F63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B1904-075E-46BC-AA35-D6D332B7F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FD5B6-28DA-4994-9B89-10204B0DB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CC02A-CE87-48A6-9723-88012626E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60A91-CD76-4A33-BEF9-48CC4A35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B2F27-49D1-4443-9187-C4E7F4D2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2C372-BFEF-4D0B-B035-9D2A96FF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784BA-A158-4985-80D7-5A09C1410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9458E-11C7-4431-8018-DDEDACB40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2AC23-98C0-447E-9AC3-2C4A61FE1E2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442D9-4066-48D3-9C6C-EF6DA8B69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E712C-376E-402A-B72A-2502087BD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8EDDD-EFDC-4D9A-8414-A0838ABEE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72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2EFE7D-946B-47F4-8463-6E9F04021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4B60B38-5BEF-4B89-BED7-D7ED49EBBDD3}"/>
              </a:ext>
            </a:extLst>
          </p:cNvPr>
          <p:cNvSpPr txBox="1">
            <a:spLocks/>
          </p:cNvSpPr>
          <p:nvPr/>
        </p:nvSpPr>
        <p:spPr>
          <a:xfrm>
            <a:off x="190411" y="684217"/>
            <a:ext cx="7449380" cy="2278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7E39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Deep Learning for Atomically Resolved Imaging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70851E-738A-4AE6-BC71-BF05B8F7A1C0}"/>
              </a:ext>
            </a:extLst>
          </p:cNvPr>
          <p:cNvSpPr txBox="1"/>
          <p:nvPr/>
        </p:nvSpPr>
        <p:spPr>
          <a:xfrm>
            <a:off x="1273627" y="3121023"/>
            <a:ext cx="4561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Maxim </a:t>
            </a:r>
            <a:r>
              <a:rPr lang="en-US" sz="28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Ziatdinov</a:t>
            </a:r>
            <a:endParaRPr lang="en-US" sz="2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683DD-F9D3-4FD9-BFF6-9971D62FE566}"/>
              </a:ext>
            </a:extLst>
          </p:cNvPr>
          <p:cNvSpPr txBox="1"/>
          <p:nvPr/>
        </p:nvSpPr>
        <p:spPr>
          <a:xfrm>
            <a:off x="403761" y="3859464"/>
            <a:ext cx="6738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Institute for Functional Imaging of Materials</a:t>
            </a:r>
          </a:p>
          <a:p>
            <a:pPr algn="ctr"/>
            <a:r>
              <a:rPr lang="en-US" sz="2800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&amp;</a:t>
            </a:r>
          </a:p>
          <a:p>
            <a:pPr algn="ctr"/>
            <a:r>
              <a:rPr lang="en-US" sz="2800" i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Computational Sciences and Engineering Division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74876-82FA-4AC6-8C02-F6BDA4E0452D}"/>
              </a:ext>
            </a:extLst>
          </p:cNvPr>
          <p:cNvSpPr/>
          <p:nvPr/>
        </p:nvSpPr>
        <p:spPr>
          <a:xfrm>
            <a:off x="170973" y="110366"/>
            <a:ext cx="15007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MM 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09428A-4C67-49F6-94C7-CCD7F8D00245}"/>
              </a:ext>
            </a:extLst>
          </p:cNvPr>
          <p:cNvSpPr/>
          <p:nvPr/>
        </p:nvSpPr>
        <p:spPr>
          <a:xfrm>
            <a:off x="2413640" y="5461345"/>
            <a:ext cx="2289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August 5</a:t>
            </a:r>
            <a:r>
              <a:rPr lang="en-US" sz="2800" baseline="30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th</a:t>
            </a:r>
            <a:r>
              <a:rPr lang="en-US" sz="2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2018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F6CDFD8-0845-4D54-984D-2E20190B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8330E-2719-43C3-BABB-2E6A4AE71C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71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FCF492-40C0-46D5-958B-B6CF2B0487E4}"/>
              </a:ext>
            </a:extLst>
          </p:cNvPr>
          <p:cNvSpPr txBox="1"/>
          <p:nvPr/>
        </p:nvSpPr>
        <p:spPr>
          <a:xfrm>
            <a:off x="659386" y="1659285"/>
            <a:ext cx="81807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Accepts a volume of size </a:t>
            </a:r>
            <a:r>
              <a:rPr lang="en-US" sz="2800" b="1" i="1" dirty="0"/>
              <a:t>w</a:t>
            </a:r>
            <a:r>
              <a:rPr lang="en-US" dirty="0"/>
              <a:t>1</a:t>
            </a:r>
            <a:r>
              <a:rPr lang="en-US" sz="2800" dirty="0">
                <a:sym typeface="Symbol" panose="05050102010706020507" pitchFamily="18" charset="2"/>
              </a:rPr>
              <a:t></a:t>
            </a:r>
            <a:r>
              <a:rPr lang="en-US" sz="2800" b="1" i="1" dirty="0">
                <a:sym typeface="Symbol" panose="05050102010706020507" pitchFamily="18" charset="2"/>
              </a:rPr>
              <a:t>h</a:t>
            </a:r>
            <a:r>
              <a:rPr lang="en-US" dirty="0">
                <a:sym typeface="Symbol" panose="05050102010706020507" pitchFamily="18" charset="2"/>
              </a:rPr>
              <a:t>1</a:t>
            </a:r>
            <a:r>
              <a:rPr lang="en-US" sz="2800" dirty="0">
                <a:sym typeface="Symbol" panose="05050102010706020507" pitchFamily="18" charset="2"/>
              </a:rPr>
              <a:t></a:t>
            </a:r>
            <a:r>
              <a:rPr lang="en-US" sz="2800" b="1" i="1" dirty="0">
                <a:sym typeface="Symbol" panose="05050102010706020507" pitchFamily="18" charset="2"/>
              </a:rPr>
              <a:t>d</a:t>
            </a:r>
            <a:r>
              <a:rPr lang="en-US" dirty="0">
                <a:sym typeface="Symbol" panose="05050102010706020507" pitchFamily="18" charset="2"/>
              </a:rPr>
              <a:t>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>
                <a:sym typeface="Symbol" panose="05050102010706020507" pitchFamily="18" charset="2"/>
              </a:rPr>
              <a:t> 2 hyperparameters: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800" b="1" i="1" dirty="0">
                <a:sym typeface="Symbol" panose="05050102010706020507" pitchFamily="18" charset="2"/>
              </a:rPr>
              <a:t> f</a:t>
            </a:r>
            <a:r>
              <a:rPr lang="en-US" sz="2800" dirty="0">
                <a:sym typeface="Symbol" panose="05050102010706020507" pitchFamily="18" charset="2"/>
              </a:rPr>
              <a:t>: size (e.g. 22)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800" b="1" i="1" dirty="0">
                <a:sym typeface="Symbol" panose="05050102010706020507" pitchFamily="18" charset="2"/>
              </a:rPr>
              <a:t> s</a:t>
            </a:r>
            <a:r>
              <a:rPr lang="en-US" sz="2800" dirty="0">
                <a:sym typeface="Symbol" panose="05050102010706020507" pitchFamily="18" charset="2"/>
              </a:rPr>
              <a:t>: stride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Outputs a volume of size </a:t>
            </a:r>
            <a:r>
              <a:rPr lang="en-US" sz="2800" b="1" i="1" dirty="0"/>
              <a:t>w</a:t>
            </a:r>
            <a:r>
              <a:rPr lang="en-US" dirty="0"/>
              <a:t>2</a:t>
            </a:r>
            <a:r>
              <a:rPr lang="en-US" sz="2800" dirty="0">
                <a:sym typeface="Symbol" panose="05050102010706020507" pitchFamily="18" charset="2"/>
              </a:rPr>
              <a:t></a:t>
            </a:r>
            <a:r>
              <a:rPr lang="en-US" sz="2800" b="1" i="1" dirty="0">
                <a:sym typeface="Symbol" panose="05050102010706020507" pitchFamily="18" charset="2"/>
              </a:rPr>
              <a:t>h</a:t>
            </a:r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sz="2800" dirty="0">
                <a:sym typeface="Symbol" panose="05050102010706020507" pitchFamily="18" charset="2"/>
              </a:rPr>
              <a:t></a:t>
            </a:r>
            <a:r>
              <a:rPr lang="en-US" sz="2800" b="1" i="1" dirty="0">
                <a:sym typeface="Symbol" panose="05050102010706020507" pitchFamily="18" charset="2"/>
              </a:rPr>
              <a:t>d</a:t>
            </a:r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sz="28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1" i="1" dirty="0"/>
              <a:t> w</a:t>
            </a:r>
            <a:r>
              <a:rPr lang="en-US" dirty="0"/>
              <a:t>2 </a:t>
            </a:r>
            <a:r>
              <a:rPr lang="en-US" sz="2800" dirty="0"/>
              <a:t>= (</a:t>
            </a:r>
            <a:r>
              <a:rPr lang="en-US" sz="2800" b="1" i="1" dirty="0"/>
              <a:t>w</a:t>
            </a:r>
            <a:r>
              <a:rPr lang="en-US" dirty="0"/>
              <a:t>1</a:t>
            </a:r>
            <a:r>
              <a:rPr lang="en-US" sz="2800" dirty="0"/>
              <a:t> – </a:t>
            </a:r>
            <a:r>
              <a:rPr lang="en-US" sz="2800" b="1" i="1" dirty="0"/>
              <a:t>f</a:t>
            </a:r>
            <a:r>
              <a:rPr lang="en-US" sz="2800" dirty="0"/>
              <a:t> )/</a:t>
            </a:r>
            <a:r>
              <a:rPr lang="en-US" sz="2800" b="1" i="1" dirty="0"/>
              <a:t>s</a:t>
            </a:r>
            <a:r>
              <a:rPr lang="en-US" sz="2800" dirty="0"/>
              <a:t> + 1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1" i="1" dirty="0"/>
              <a:t> h</a:t>
            </a:r>
            <a:r>
              <a:rPr lang="en-US" dirty="0"/>
              <a:t>2 </a:t>
            </a:r>
            <a:r>
              <a:rPr lang="en-US" sz="2800" dirty="0"/>
              <a:t>= (</a:t>
            </a:r>
            <a:r>
              <a:rPr lang="en-US" sz="2800" b="1" i="1" dirty="0"/>
              <a:t>h</a:t>
            </a:r>
            <a:r>
              <a:rPr lang="en-US" dirty="0"/>
              <a:t>1</a:t>
            </a:r>
            <a:r>
              <a:rPr lang="en-US" sz="2800" dirty="0"/>
              <a:t> – </a:t>
            </a:r>
            <a:r>
              <a:rPr lang="en-US" sz="2800" b="1" i="1" dirty="0"/>
              <a:t>f</a:t>
            </a:r>
            <a:r>
              <a:rPr lang="en-US" sz="2800" dirty="0"/>
              <a:t> )/</a:t>
            </a:r>
            <a:r>
              <a:rPr lang="en-US" sz="2800" b="1" i="1" dirty="0"/>
              <a:t>s</a:t>
            </a:r>
            <a:r>
              <a:rPr lang="en-US" sz="2800" dirty="0"/>
              <a:t> + 1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1" i="1" dirty="0">
                <a:sym typeface="Symbol" panose="05050102010706020507" pitchFamily="18" charset="2"/>
              </a:rPr>
              <a:t> d</a:t>
            </a:r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sz="2800" dirty="0">
                <a:sym typeface="Symbol" panose="05050102010706020507" pitchFamily="18" charset="2"/>
              </a:rPr>
              <a:t> = </a:t>
            </a:r>
            <a:r>
              <a:rPr lang="en-US" sz="2800" b="1" i="1" dirty="0">
                <a:sym typeface="Symbol" panose="05050102010706020507" pitchFamily="18" charset="2"/>
              </a:rPr>
              <a:t>d</a:t>
            </a:r>
            <a:r>
              <a:rPr lang="en-US" dirty="0">
                <a:sym typeface="Symbol" panose="05050102010706020507" pitchFamily="18" charset="2"/>
              </a:rPr>
              <a:t>1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780867-9E88-4BED-AA4D-35103720F36D}"/>
              </a:ext>
            </a:extLst>
          </p:cNvPr>
          <p:cNvSpPr txBox="1"/>
          <p:nvPr/>
        </p:nvSpPr>
        <p:spPr>
          <a:xfrm>
            <a:off x="2576945" y="110838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Pooling Layer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945821-C096-46B6-AAC2-2E9A248B4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81" y="1432212"/>
            <a:ext cx="4320003" cy="376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E2550-06DD-4CCD-A203-47E288F2A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64" t="18412" r="3919" b="44643"/>
          <a:stretch/>
        </p:blipFill>
        <p:spPr>
          <a:xfrm>
            <a:off x="7290492" y="2151905"/>
            <a:ext cx="4170219" cy="15944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96C2A4-7A30-4F1A-98BF-0766B4D72E72}"/>
              </a:ext>
            </a:extLst>
          </p:cNvPr>
          <p:cNvSpPr/>
          <p:nvPr/>
        </p:nvSpPr>
        <p:spPr>
          <a:xfrm>
            <a:off x="334023" y="1996353"/>
            <a:ext cx="56041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800" dirty="0" err="1"/>
              <a:t>Softmax</a:t>
            </a:r>
            <a:r>
              <a:rPr lang="en-US" sz="2800" dirty="0"/>
              <a:t> activation layer is a special kind of layer used at the end of network to produce a discrete probability distribution vector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516C34-16A3-4969-B081-99A6D3DF9372}"/>
              </a:ext>
            </a:extLst>
          </p:cNvPr>
          <p:cNvSpPr txBox="1"/>
          <p:nvPr/>
        </p:nvSpPr>
        <p:spPr>
          <a:xfrm>
            <a:off x="2576945" y="110838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Activation Layer: </a:t>
            </a:r>
            <a:r>
              <a:rPr lang="en-US" sz="3600" b="1" dirty="0" err="1"/>
              <a:t>Softmax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6473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6ADF5C-E028-4F89-9B9A-63C09793A045}"/>
              </a:ext>
            </a:extLst>
          </p:cNvPr>
          <p:cNvSpPr txBox="1"/>
          <p:nvPr/>
        </p:nvSpPr>
        <p:spPr>
          <a:xfrm>
            <a:off x="471055" y="2122363"/>
            <a:ext cx="773083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Used to prevent overfitting</a:t>
            </a:r>
          </a:p>
          <a:p>
            <a:endParaRPr lang="en-US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Types of regularization: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/>
              <a:t> L1/L2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/>
              <a:t> Dropout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/>
              <a:t> Batch normalization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/>
              <a:t> Max norm constraint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597A8-2AB6-490E-9E06-9215C5DA8B94}"/>
              </a:ext>
            </a:extLst>
          </p:cNvPr>
          <p:cNvSpPr txBox="1"/>
          <p:nvPr/>
        </p:nvSpPr>
        <p:spPr>
          <a:xfrm>
            <a:off x="2576945" y="110838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Regularization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FB5BB633-5D5B-44AA-93AC-146639778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12" y="2491259"/>
            <a:ext cx="6214333" cy="1875481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96A9384C-D338-4C9D-A25E-32CCAC7705B0}"/>
              </a:ext>
            </a:extLst>
          </p:cNvPr>
          <p:cNvSpPr txBox="1"/>
          <p:nvPr/>
        </p:nvSpPr>
        <p:spPr>
          <a:xfrm>
            <a:off x="5506612" y="4474288"/>
            <a:ext cx="178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Underfitting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3244247-978F-48CA-9D3C-3ADFB405F094}"/>
              </a:ext>
            </a:extLst>
          </p:cNvPr>
          <p:cNvSpPr txBox="1"/>
          <p:nvPr/>
        </p:nvSpPr>
        <p:spPr>
          <a:xfrm>
            <a:off x="7713983" y="4474288"/>
            <a:ext cx="178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Appropriate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43A42EC-CD3E-40F7-87C3-0F708C3FF752}"/>
              </a:ext>
            </a:extLst>
          </p:cNvPr>
          <p:cNvSpPr txBox="1"/>
          <p:nvPr/>
        </p:nvSpPr>
        <p:spPr>
          <a:xfrm>
            <a:off x="9921354" y="4474288"/>
            <a:ext cx="178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1806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E53372-8693-46EB-9F3F-E6F036E4F2CA}"/>
              </a:ext>
            </a:extLst>
          </p:cNvPr>
          <p:cNvSpPr txBox="1"/>
          <p:nvPr/>
        </p:nvSpPr>
        <p:spPr>
          <a:xfrm>
            <a:off x="491838" y="1644578"/>
            <a:ext cx="61999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Prevents overfitting by reducing correlations between neurons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During training, randomly ignores activations by probability </a:t>
            </a:r>
            <a:r>
              <a:rPr lang="en-US" sz="2800" b="1" i="1" dirty="0"/>
              <a:t>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During testing, uses all activations but scaled by</a:t>
            </a:r>
            <a:r>
              <a:rPr lang="en-US" sz="2800" b="1" i="1" dirty="0"/>
              <a:t> 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Can be in principle used for uncertainty quantification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07948-E830-4299-BF54-7693E494C8CB}"/>
              </a:ext>
            </a:extLst>
          </p:cNvPr>
          <p:cNvSpPr txBox="1"/>
          <p:nvPr/>
        </p:nvSpPr>
        <p:spPr>
          <a:xfrm>
            <a:off x="2576945" y="110838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Dropout layer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26404-9375-4BB1-81EB-CDC5C3EE3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772" y="1231010"/>
            <a:ext cx="5067713" cy="48274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BF6713-5FBB-41CC-8FBA-051BB2BA659B}"/>
              </a:ext>
            </a:extLst>
          </p:cNvPr>
          <p:cNvSpPr/>
          <p:nvPr/>
        </p:nvSpPr>
        <p:spPr>
          <a:xfrm>
            <a:off x="5046343" y="6488668"/>
            <a:ext cx="7564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Goodfellow, I.;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</a:rPr>
              <a:t>Bengio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, Y.; Courville, A.: 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</a:rPr>
              <a:t>Deep Learning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; The MIT Press, 2016</a:t>
            </a:r>
          </a:p>
        </p:txBody>
      </p:sp>
    </p:spTree>
    <p:extLst>
      <p:ext uri="{BB962C8B-B14F-4D97-AF65-F5344CB8AC3E}">
        <p14:creationId xmlns:p14="http://schemas.microsoft.com/office/powerpoint/2010/main" val="141192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C954E47-6E51-4757-9062-BF9A961C91EA}"/>
              </a:ext>
            </a:extLst>
          </p:cNvPr>
          <p:cNvGrpSpPr/>
          <p:nvPr/>
        </p:nvGrpSpPr>
        <p:grpSpPr>
          <a:xfrm>
            <a:off x="1477858" y="1924696"/>
            <a:ext cx="219040" cy="926886"/>
            <a:chOff x="1065659" y="1645106"/>
            <a:chExt cx="184731" cy="9268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9E9D5C-4B9A-4C53-B778-57A7B5E2DC28}"/>
                </a:ext>
              </a:extLst>
            </p:cNvPr>
            <p:cNvSpPr/>
            <p:nvPr/>
          </p:nvSpPr>
          <p:spPr>
            <a:xfrm>
              <a:off x="1065659" y="1645106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5494EA3-01AB-4920-9921-D9BD05A85743}"/>
                </a:ext>
              </a:extLst>
            </p:cNvPr>
            <p:cNvSpPr/>
            <p:nvPr/>
          </p:nvSpPr>
          <p:spPr>
            <a:xfrm>
              <a:off x="1065659" y="2171881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61E9E6-37D3-4A5E-9CF0-19A2B33AC893}"/>
              </a:ext>
            </a:extLst>
          </p:cNvPr>
          <p:cNvSpPr txBox="1"/>
          <p:nvPr/>
        </p:nvSpPr>
        <p:spPr>
          <a:xfrm>
            <a:off x="1056806" y="4796666"/>
            <a:ext cx="2829715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Doormat 22 %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Dishrag 5 %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Poncho 4 %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0389B6-E6A2-4B8C-BCD2-186B0C4401D0}"/>
              </a:ext>
            </a:extLst>
          </p:cNvPr>
          <p:cNvSpPr txBox="1"/>
          <p:nvPr/>
        </p:nvSpPr>
        <p:spPr>
          <a:xfrm>
            <a:off x="5389616" y="1351401"/>
            <a:ext cx="217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Meet Duffy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E7D85-09F3-43D9-9F58-822CC708AD2D}"/>
              </a:ext>
            </a:extLst>
          </p:cNvPr>
          <p:cNvSpPr txBox="1"/>
          <p:nvPr/>
        </p:nvSpPr>
        <p:spPr>
          <a:xfrm>
            <a:off x="7897060" y="1129362"/>
            <a:ext cx="365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feature maps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intermediate layers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8886A-99D9-4C4A-ADBE-3CE0D8FC2A9E}"/>
              </a:ext>
            </a:extLst>
          </p:cNvPr>
          <p:cNvSpPr txBox="1"/>
          <p:nvPr/>
        </p:nvSpPr>
        <p:spPr>
          <a:xfrm>
            <a:off x="5389620" y="4075670"/>
            <a:ext cx="240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STEM of graphene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3567A1-5427-4859-B016-3E70C750D712}"/>
              </a:ext>
            </a:extLst>
          </p:cNvPr>
          <p:cNvSpPr txBox="1"/>
          <p:nvPr/>
        </p:nvSpPr>
        <p:spPr>
          <a:xfrm>
            <a:off x="1025154" y="1331309"/>
            <a:ext cx="2829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3 predictions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1C2470-F0E6-437D-B7A8-7E81A3179A8F}"/>
              </a:ext>
            </a:extLst>
          </p:cNvPr>
          <p:cNvSpPr txBox="1"/>
          <p:nvPr/>
        </p:nvSpPr>
        <p:spPr>
          <a:xfrm>
            <a:off x="1025154" y="4269806"/>
            <a:ext cx="2829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3 predictions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549576D-62D3-491E-8DC1-164AAF70A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92" y="1692773"/>
            <a:ext cx="5512802" cy="48249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AE9A763-082C-46F4-976F-12D7E68E1707}"/>
              </a:ext>
            </a:extLst>
          </p:cNvPr>
          <p:cNvSpPr txBox="1"/>
          <p:nvPr/>
        </p:nvSpPr>
        <p:spPr>
          <a:xfrm>
            <a:off x="7881253" y="3967951"/>
            <a:ext cx="365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feature maps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intermediate layers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08FB063-7090-4C51-909D-B2755F6D3504}"/>
              </a:ext>
            </a:extLst>
          </p:cNvPr>
          <p:cNvSpPr/>
          <p:nvPr/>
        </p:nvSpPr>
        <p:spPr>
          <a:xfrm>
            <a:off x="882316" y="1955046"/>
            <a:ext cx="3741641" cy="142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Staffordshire bullterrier 43 %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American pit bull terrier 23 %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Basenji 11 %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9E1939-286C-4C3A-8FD0-376C7EB180DB}"/>
              </a:ext>
            </a:extLst>
          </p:cNvPr>
          <p:cNvSpPr txBox="1"/>
          <p:nvPr/>
        </p:nvSpPr>
        <p:spPr>
          <a:xfrm>
            <a:off x="1948599" y="111204"/>
            <a:ext cx="8342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cs typeface="Times New Roman" panose="02020603050405020304" pitchFamily="18" charset="0"/>
              </a:rPr>
              <a:t>Importance of Training Set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5745DA-4C55-4477-8200-86E4ED2BC9D1}"/>
              </a:ext>
            </a:extLst>
          </p:cNvPr>
          <p:cNvSpPr txBox="1"/>
          <p:nvPr/>
        </p:nvSpPr>
        <p:spPr>
          <a:xfrm>
            <a:off x="1341971" y="1757829"/>
            <a:ext cx="2410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close match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C09E27-B005-4646-9067-B6A29BAE4531}"/>
              </a:ext>
            </a:extLst>
          </p:cNvPr>
          <p:cNvSpPr txBox="1"/>
          <p:nvPr/>
        </p:nvSpPr>
        <p:spPr>
          <a:xfrm>
            <a:off x="2725427" y="4911721"/>
            <a:ext cx="2410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are not the features we are interested in!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0450B9-296C-4B82-B919-98D01F330D99}"/>
              </a:ext>
            </a:extLst>
          </p:cNvPr>
          <p:cNvSpPr txBox="1"/>
          <p:nvPr/>
        </p:nvSpPr>
        <p:spPr>
          <a:xfrm>
            <a:off x="6010297" y="824198"/>
            <a:ext cx="381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VGG-19 pre-trained on ImageNet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F5AD7-0E72-4ABD-8075-B63AB0D9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EB803-4DC6-4AF1-8CB7-851DD32E69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4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E553-9B82-4842-8E09-84841284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5760" y="110743"/>
            <a:ext cx="12731206" cy="480131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  <a:cs typeface="Times New Roman" panose="02020603050405020304" pitchFamily="18" charset="0"/>
              </a:rPr>
              <a:t>Training Set: Teaching atomic imaging concepts to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78145-6721-4FD3-AF0C-AC25C69393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t="23101" r="14234" b="5193"/>
          <a:stretch/>
        </p:blipFill>
        <p:spPr>
          <a:xfrm>
            <a:off x="932302" y="1737414"/>
            <a:ext cx="2668570" cy="269252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2F17053-4DD6-49C2-B6F0-D932717872C9}"/>
              </a:ext>
            </a:extLst>
          </p:cNvPr>
          <p:cNvSpPr/>
          <p:nvPr/>
        </p:nvSpPr>
        <p:spPr>
          <a:xfrm>
            <a:off x="3987883" y="2755560"/>
            <a:ext cx="960895" cy="145091"/>
          </a:xfrm>
          <a:prstGeom prst="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70D6C-969A-4341-852D-A75E161E6EA9}"/>
              </a:ext>
            </a:extLst>
          </p:cNvPr>
          <p:cNvSpPr txBox="1"/>
          <p:nvPr/>
        </p:nvSpPr>
        <p:spPr>
          <a:xfrm>
            <a:off x="3767690" y="2275429"/>
            <a:ext cx="145428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QM electron scattering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9DE762-CFB1-4FF9-A90A-6B752BDA25B6}"/>
              </a:ext>
            </a:extLst>
          </p:cNvPr>
          <p:cNvSpPr txBox="1"/>
          <p:nvPr/>
        </p:nvSpPr>
        <p:spPr>
          <a:xfrm>
            <a:off x="3655577" y="2928361"/>
            <a:ext cx="165742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QM electron tunneling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B0A9A-5397-42DB-8889-F2A5F5CB2DDC}"/>
              </a:ext>
            </a:extLst>
          </p:cNvPr>
          <p:cNvSpPr txBox="1"/>
          <p:nvPr/>
        </p:nvSpPr>
        <p:spPr>
          <a:xfrm>
            <a:off x="6654798" y="1121713"/>
            <a:ext cx="368182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(and augmented)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1A064-0819-4B80-A322-2F920C56782A}"/>
              </a:ext>
            </a:extLst>
          </p:cNvPr>
          <p:cNvSpPr txBox="1"/>
          <p:nvPr/>
        </p:nvSpPr>
        <p:spPr>
          <a:xfrm>
            <a:off x="893395" y="1006436"/>
            <a:ext cx="26072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 coordinates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(“ground truth”)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0CC23-8DF3-4178-ADD0-8B02C743E032}"/>
              </a:ext>
            </a:extLst>
          </p:cNvPr>
          <p:cNvSpPr txBox="1"/>
          <p:nvPr/>
        </p:nvSpPr>
        <p:spPr>
          <a:xfrm>
            <a:off x="282336" y="5662345"/>
            <a:ext cx="8063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random shifts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rotations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zoom-in/out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99AC7-346B-44F0-8C8F-EDEFDE84E146}"/>
              </a:ext>
            </a:extLst>
          </p:cNvPr>
          <p:cNvSpPr txBox="1"/>
          <p:nvPr/>
        </p:nvSpPr>
        <p:spPr>
          <a:xfrm>
            <a:off x="6901095" y="5835436"/>
            <a:ext cx="445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account for variations in imaging conditions during real data acquisition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FA5BE9-09ED-43B0-9EC9-C89C1AEB4119}"/>
              </a:ext>
            </a:extLst>
          </p:cNvPr>
          <p:cNvCxnSpPr/>
          <p:nvPr/>
        </p:nvCxnSpPr>
        <p:spPr>
          <a:xfrm flipH="1">
            <a:off x="6480627" y="6172998"/>
            <a:ext cx="348342" cy="0"/>
          </a:xfrm>
          <a:prstGeom prst="straightConnector1">
            <a:avLst/>
          </a:prstGeom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8C285D-DDF5-4B89-B22E-966C2AAC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0367" y="6333484"/>
            <a:ext cx="2743200" cy="365125"/>
          </a:xfrm>
        </p:spPr>
        <p:txBody>
          <a:bodyPr/>
          <a:lstStyle/>
          <a:p>
            <a:fld id="{B9EEB803-4DC6-4AF1-8CB7-851DD32E6904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B3A1F8-186C-4796-84A9-6C568A3E943D}"/>
              </a:ext>
            </a:extLst>
          </p:cNvPr>
          <p:cNvSpPr/>
          <p:nvPr/>
        </p:nvSpPr>
        <p:spPr>
          <a:xfrm>
            <a:off x="3053653" y="5664399"/>
            <a:ext cx="30745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local atom displacements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shear transformations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adding noise, blurring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0E4FB-F2ED-4623-8C66-A97D4BEACE57}"/>
              </a:ext>
            </a:extLst>
          </p:cNvPr>
          <p:cNvSpPr/>
          <p:nvPr/>
        </p:nvSpPr>
        <p:spPr>
          <a:xfrm>
            <a:off x="2314612" y="5204565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4DE08-0715-49A9-91D3-D197701675C9}"/>
              </a:ext>
            </a:extLst>
          </p:cNvPr>
          <p:cNvSpPr txBox="1"/>
          <p:nvPr/>
        </p:nvSpPr>
        <p:spPr>
          <a:xfrm>
            <a:off x="5718160" y="1447116"/>
            <a:ext cx="216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0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b="1" dirty="0"/>
              <a:t>0</a:t>
            </a:r>
          </a:p>
          <a:p>
            <a:pPr algn="ctr"/>
            <a:r>
              <a:rPr lang="en-US" b="1" dirty="0"/>
              <a:t>0</a:t>
            </a:r>
          </a:p>
          <a:p>
            <a:pPr algn="ctr"/>
            <a:r>
              <a:rPr lang="en-US" b="1" dirty="0"/>
              <a:t>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CBC3DB-9D48-4206-A58C-72A91767F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78" y="1541553"/>
            <a:ext cx="1367790" cy="1367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46B45F-6D63-4529-A84E-EE796E3C9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296" y="1532861"/>
            <a:ext cx="1367790" cy="1367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69CCCB-7400-470C-AF6E-EA0FBA56F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60" y="1540176"/>
            <a:ext cx="1367790" cy="13677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D06E1D-F477-4B05-8381-FA7CB7699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60" y="3210232"/>
            <a:ext cx="1367790" cy="13677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5B409E-F8D3-41E4-9431-B61EECC1F2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78" y="3205459"/>
            <a:ext cx="1367790" cy="13677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46FC809-237C-4C82-8735-B97515D3D8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296" y="3205459"/>
            <a:ext cx="1367790" cy="136779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BD66A4-2A30-4A19-99AF-2CD86F95530D}"/>
              </a:ext>
            </a:extLst>
          </p:cNvPr>
          <p:cNvSpPr txBox="1"/>
          <p:nvPr/>
        </p:nvSpPr>
        <p:spPr>
          <a:xfrm>
            <a:off x="5718160" y="3142829"/>
            <a:ext cx="216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0</a:t>
            </a:r>
          </a:p>
          <a:p>
            <a:pPr algn="ctr"/>
            <a:r>
              <a:rPr lang="en-US" b="1" dirty="0"/>
              <a:t>0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pPr algn="ctr"/>
            <a:r>
              <a:rPr lang="en-US" b="1" dirty="0"/>
              <a:t>0</a:t>
            </a:r>
          </a:p>
          <a:p>
            <a:pPr algn="ctr"/>
            <a:r>
              <a:rPr lang="en-US" b="1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72010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tion-types-v2@2x">
            <a:hlinkClick r:id="" action="ppaction://media"/>
            <a:extLst>
              <a:ext uri="{FF2B5EF4-FFF2-40B4-BE49-F238E27FC236}">
                <a16:creationId xmlns:a16="http://schemas.microsoft.com/office/drawing/2014/main" id="{AD1C0B42-BCF4-4F68-9FEE-2AF0566AD5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1858" y="1444167"/>
            <a:ext cx="8278855" cy="2404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69E240-DE0A-4D62-9337-21135E013CCB}"/>
              </a:ext>
            </a:extLst>
          </p:cNvPr>
          <p:cNvSpPr/>
          <p:nvPr/>
        </p:nvSpPr>
        <p:spPr>
          <a:xfrm>
            <a:off x="889687" y="4806631"/>
            <a:ext cx="108492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i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Dactyl learns to solve the object reorientation task entirely in simulation without any human input. After this training phase, the learned policy works on the real robot without any fine-tuning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27C338-87F4-4EFA-9EDB-B5F76998095B}"/>
              </a:ext>
            </a:extLst>
          </p:cNvPr>
          <p:cNvSpPr/>
          <p:nvPr/>
        </p:nvSpPr>
        <p:spPr>
          <a:xfrm>
            <a:off x="889687" y="4143215"/>
            <a:ext cx="4327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https://blog.openai.com/learning-dexterity/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132AF-B486-488B-BF4E-413612F6AAA7}"/>
              </a:ext>
            </a:extLst>
          </p:cNvPr>
          <p:cNvSpPr txBox="1"/>
          <p:nvPr/>
        </p:nvSpPr>
        <p:spPr>
          <a:xfrm>
            <a:off x="1309819" y="219456"/>
            <a:ext cx="10008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Simulations-to-physical-world knowledge transfer</a:t>
            </a:r>
          </a:p>
        </p:txBody>
      </p:sp>
    </p:spTree>
    <p:extLst>
      <p:ext uri="{BB962C8B-B14F-4D97-AF65-F5344CB8AC3E}">
        <p14:creationId xmlns:p14="http://schemas.microsoft.com/office/powerpoint/2010/main" val="234914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95DACC-4572-4ED4-95D1-E1CFFC884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6" t="53333" r="5968" b="11255"/>
          <a:stretch/>
        </p:blipFill>
        <p:spPr>
          <a:xfrm>
            <a:off x="1658600" y="916069"/>
            <a:ext cx="8927691" cy="2428568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F967B27-B9B4-435D-B0D1-85BFC5B2ACBA}"/>
              </a:ext>
            </a:extLst>
          </p:cNvPr>
          <p:cNvSpPr/>
          <p:nvPr/>
        </p:nvSpPr>
        <p:spPr>
          <a:xfrm rot="16729469">
            <a:off x="4495507" y="-877061"/>
            <a:ext cx="491613" cy="7693067"/>
          </a:xfrm>
          <a:prstGeom prst="leftBrace">
            <a:avLst/>
          </a:prstGeom>
          <a:ln w="38100"/>
          <a:scene3d>
            <a:camera prst="perspectiveRelaxedModerately">
              <a:rot lat="19490639" lon="19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4C356D9-B1D3-4708-87DC-1D2B15F9925F}"/>
              </a:ext>
            </a:extLst>
          </p:cNvPr>
          <p:cNvSpPr/>
          <p:nvPr/>
        </p:nvSpPr>
        <p:spPr>
          <a:xfrm rot="16729469">
            <a:off x="9167894" y="2992570"/>
            <a:ext cx="491613" cy="1368401"/>
          </a:xfrm>
          <a:prstGeom prst="leftBrace">
            <a:avLst/>
          </a:prstGeom>
          <a:ln w="38100"/>
          <a:scene3d>
            <a:camera prst="perspectiveRelaxedModerately">
              <a:rot lat="19490639" lon="19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4432F-471F-42F0-9BDE-BE4B17784011}"/>
              </a:ext>
            </a:extLst>
          </p:cNvPr>
          <p:cNvSpPr txBox="1"/>
          <p:nvPr/>
        </p:nvSpPr>
        <p:spPr>
          <a:xfrm>
            <a:off x="3436883" y="3391476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FD52B-BF89-46DA-A19F-EE84A5783123}"/>
              </a:ext>
            </a:extLst>
          </p:cNvPr>
          <p:cNvSpPr txBox="1"/>
          <p:nvPr/>
        </p:nvSpPr>
        <p:spPr>
          <a:xfrm>
            <a:off x="8142170" y="4006154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27AE81-B965-4B91-9A97-D7FB888AA535}"/>
              </a:ext>
            </a:extLst>
          </p:cNvPr>
          <p:cNvSpPr txBox="1"/>
          <p:nvPr/>
        </p:nvSpPr>
        <p:spPr>
          <a:xfrm>
            <a:off x="377089" y="1563459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F60E4429-D6D5-48DC-B211-AE06B364B5B5}"/>
              </a:ext>
            </a:extLst>
          </p:cNvPr>
          <p:cNvSpPr/>
          <p:nvPr/>
        </p:nvSpPr>
        <p:spPr>
          <a:xfrm>
            <a:off x="8945265" y="1932791"/>
            <a:ext cx="1008784" cy="1458685"/>
          </a:xfrm>
          <a:prstGeom prst="mathMultiply">
            <a:avLst/>
          </a:prstGeom>
          <a:solidFill>
            <a:srgbClr val="FF0000"/>
          </a:solidFill>
          <a:scene3d>
            <a:camera prst="perspective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99192-10E0-4CEB-A957-78628A45982D}"/>
              </a:ext>
            </a:extLst>
          </p:cNvPr>
          <p:cNvSpPr txBox="1"/>
          <p:nvPr/>
        </p:nvSpPr>
        <p:spPr>
          <a:xfrm>
            <a:off x="8580024" y="1410060"/>
            <a:ext cx="180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Global Average Pooling (GAP)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D5F344-66F4-4557-9301-9F5AC3951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3" t="39362" r="71152" b="58500"/>
          <a:stretch/>
        </p:blipFill>
        <p:spPr>
          <a:xfrm>
            <a:off x="1065441" y="4710388"/>
            <a:ext cx="1524003" cy="124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32AA22-F3DC-405A-8C1B-92239F86B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3" t="45655" r="71152" b="27352"/>
          <a:stretch/>
        </p:blipFill>
        <p:spPr>
          <a:xfrm>
            <a:off x="1065441" y="5076497"/>
            <a:ext cx="1524003" cy="1570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3C2C77-6A2E-410A-A9F1-41CAC314A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4" t="39362" r="34860" b="27352"/>
          <a:stretch/>
        </p:blipFill>
        <p:spPr>
          <a:xfrm>
            <a:off x="1065441" y="4710387"/>
            <a:ext cx="5277480" cy="1936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6BE9EA-F65B-40D9-B68E-31574AF85DBF}"/>
              </a:ext>
            </a:extLst>
          </p:cNvPr>
          <p:cNvSpPr txBox="1"/>
          <p:nvPr/>
        </p:nvSpPr>
        <p:spPr>
          <a:xfrm>
            <a:off x="960337" y="4252565"/>
            <a:ext cx="433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CNN + dense layers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7D567F-2D61-4010-8ED2-0034F0F82F8B}"/>
              </a:ext>
            </a:extLst>
          </p:cNvPr>
          <p:cNvSpPr/>
          <p:nvPr/>
        </p:nvSpPr>
        <p:spPr>
          <a:xfrm>
            <a:off x="3743601" y="4252565"/>
            <a:ext cx="1421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vs.</a:t>
            </a:r>
            <a:r>
              <a:rPr lang="en-US" dirty="0"/>
              <a:t> CNN+GAP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CDA39-6B1F-4F28-985C-B7222EE3AF10}"/>
              </a:ext>
            </a:extLst>
          </p:cNvPr>
          <p:cNvSpPr txBox="1"/>
          <p:nvPr/>
        </p:nvSpPr>
        <p:spPr>
          <a:xfrm>
            <a:off x="1555531" y="0"/>
            <a:ext cx="9124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CNN-based classification of atomic structures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1B6945-FE49-4D93-A53F-F7141A4DB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48"/>
          <a:stretch/>
        </p:blipFill>
        <p:spPr>
          <a:xfrm>
            <a:off x="7366526" y="5263802"/>
            <a:ext cx="2595167" cy="7411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BB31EB-CD77-4407-8669-51FFAB1B58F5}"/>
              </a:ext>
            </a:extLst>
          </p:cNvPr>
          <p:cNvSpPr txBox="1"/>
          <p:nvPr/>
        </p:nvSpPr>
        <p:spPr>
          <a:xfrm>
            <a:off x="7391072" y="4894675"/>
            <a:ext cx="293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Class activation maps (CAM)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A4484D-0536-4ED9-8FDB-AC813DE1F1D5}"/>
              </a:ext>
            </a:extLst>
          </p:cNvPr>
          <p:cNvSpPr txBox="1"/>
          <p:nvPr/>
        </p:nvSpPr>
        <p:spPr>
          <a:xfrm>
            <a:off x="7799433" y="6098737"/>
            <a:ext cx="1302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Softmax</a:t>
            </a:r>
            <a:r>
              <a:rPr lang="en-US" sz="1200" dirty="0"/>
              <a:t> weights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5FDE3F-26EC-41A8-BDFB-A6E07003D949}"/>
              </a:ext>
            </a:extLst>
          </p:cNvPr>
          <p:cNvCxnSpPr/>
          <p:nvPr/>
        </p:nvCxnSpPr>
        <p:spPr>
          <a:xfrm flipV="1">
            <a:off x="8840165" y="5791201"/>
            <a:ext cx="156694" cy="3179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ED2E95F-9189-4569-909D-74454588AA82}"/>
              </a:ext>
            </a:extLst>
          </p:cNvPr>
          <p:cNvSpPr txBox="1"/>
          <p:nvPr/>
        </p:nvSpPr>
        <p:spPr>
          <a:xfrm>
            <a:off x="9134622" y="6110458"/>
            <a:ext cx="1628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Final activation layer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593F39-E821-4E4F-B4F4-B6184A55822E}"/>
              </a:ext>
            </a:extLst>
          </p:cNvPr>
          <p:cNvCxnSpPr>
            <a:cxnSpLocks/>
          </p:cNvCxnSpPr>
          <p:nvPr/>
        </p:nvCxnSpPr>
        <p:spPr>
          <a:xfrm flipH="1" flipV="1">
            <a:off x="9378815" y="5787937"/>
            <a:ext cx="185602" cy="310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D1E3411-FB6D-4EF4-ACEF-3B8104880F96}"/>
              </a:ext>
            </a:extLst>
          </p:cNvPr>
          <p:cNvSpPr txBox="1"/>
          <p:nvPr/>
        </p:nvSpPr>
        <p:spPr>
          <a:xfrm>
            <a:off x="2176509" y="734910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D346FE-111A-42A6-9E06-74A56A510725}"/>
              </a:ext>
            </a:extLst>
          </p:cNvPr>
          <p:cNvSpPr txBox="1"/>
          <p:nvPr/>
        </p:nvSpPr>
        <p:spPr>
          <a:xfrm>
            <a:off x="3129740" y="956266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BE2034-3779-4B8D-BD88-550AC71C572B}"/>
              </a:ext>
            </a:extLst>
          </p:cNvPr>
          <p:cNvSpPr txBox="1"/>
          <p:nvPr/>
        </p:nvSpPr>
        <p:spPr>
          <a:xfrm>
            <a:off x="4051913" y="1070172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735FB0-E0F5-4F66-AB50-C5ABDE00DA58}"/>
              </a:ext>
            </a:extLst>
          </p:cNvPr>
          <p:cNvSpPr txBox="1"/>
          <p:nvPr/>
        </p:nvSpPr>
        <p:spPr>
          <a:xfrm>
            <a:off x="5080300" y="1286030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BBD762-C771-499D-9662-2E7F12DB131F}"/>
              </a:ext>
            </a:extLst>
          </p:cNvPr>
          <p:cNvSpPr txBox="1"/>
          <p:nvPr/>
        </p:nvSpPr>
        <p:spPr>
          <a:xfrm>
            <a:off x="6361811" y="1466175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4493B7-DA5A-4910-AF46-73943A51F957}"/>
              </a:ext>
            </a:extLst>
          </p:cNvPr>
          <p:cNvSpPr txBox="1"/>
          <p:nvPr/>
        </p:nvSpPr>
        <p:spPr>
          <a:xfrm>
            <a:off x="7516727" y="1626429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AC178F-A552-400F-B3DB-0565E08657E5}"/>
              </a:ext>
            </a:extLst>
          </p:cNvPr>
          <p:cNvSpPr txBox="1"/>
          <p:nvPr/>
        </p:nvSpPr>
        <p:spPr>
          <a:xfrm>
            <a:off x="2212318" y="2374866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MaxPooling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82EDCD-54F4-4144-9B37-B5D011FD3A28}"/>
              </a:ext>
            </a:extLst>
          </p:cNvPr>
          <p:cNvSpPr txBox="1"/>
          <p:nvPr/>
        </p:nvSpPr>
        <p:spPr>
          <a:xfrm>
            <a:off x="4309626" y="2623306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MaxPooling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F1F797-FD02-4216-A688-FB26596A6100}"/>
              </a:ext>
            </a:extLst>
          </p:cNvPr>
          <p:cNvSpPr txBox="1"/>
          <p:nvPr/>
        </p:nvSpPr>
        <p:spPr>
          <a:xfrm>
            <a:off x="6438154" y="2876801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MaxPooling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833E47-9B59-4946-BC58-65239ADD6565}"/>
              </a:ext>
            </a:extLst>
          </p:cNvPr>
          <p:cNvSpPr txBox="1"/>
          <p:nvPr/>
        </p:nvSpPr>
        <p:spPr>
          <a:xfrm>
            <a:off x="4685402" y="5322753"/>
            <a:ext cx="2283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(Free) localization of atomic-scale objects in image-level classification scheme!</a:t>
            </a:r>
          </a:p>
        </p:txBody>
      </p:sp>
    </p:spTree>
    <p:extLst>
      <p:ext uri="{BB962C8B-B14F-4D97-AF65-F5344CB8AC3E}">
        <p14:creationId xmlns:p14="http://schemas.microsoft.com/office/powerpoint/2010/main" val="68186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1" grpId="0"/>
      <p:bldP spid="24" grpId="0"/>
      <p:bldP spid="27" grpId="0"/>
      <p:bldP spid="30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0789" y="206926"/>
            <a:ext cx="1118229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/>
              <a:t>Localization of lattice defects via class activation maps technique</a:t>
            </a:r>
          </a:p>
          <a:p>
            <a:pPr algn="ctr"/>
            <a:r>
              <a:rPr lang="en-US" sz="3200" b="1" dirty="0"/>
              <a:t>Real (experimental)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5" y="3109078"/>
            <a:ext cx="4961766" cy="31357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978" y="3109078"/>
            <a:ext cx="5004816" cy="3169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8347" y="2440746"/>
            <a:ext cx="2320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Graphene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491" y="2440747"/>
            <a:ext cx="2320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609" y="1514465"/>
            <a:ext cx="11017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generalization ability: We use our network to look for certain types of defects beyond the simple synthetic system and even material (!) on which it was trained.</a:t>
            </a:r>
          </a:p>
          <a:p>
            <a:endParaRPr lang="en-US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436" y="3058619"/>
            <a:ext cx="469436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Defect type: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Vacancy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Defect coordinates: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 = (50, 54)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7381" y="3092259"/>
            <a:ext cx="469436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Defect type: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Vacancy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Defect coordinates: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y) = (34, 48)</a:t>
            </a:r>
          </a:p>
        </p:txBody>
      </p:sp>
    </p:spTree>
    <p:extLst>
      <p:ext uri="{BB962C8B-B14F-4D97-AF65-F5344CB8AC3E}">
        <p14:creationId xmlns:p14="http://schemas.microsoft.com/office/powerpoint/2010/main" val="1172813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A63552-E72A-4006-8582-1925CC5EB855}"/>
              </a:ext>
            </a:extLst>
          </p:cNvPr>
          <p:cNvSpPr/>
          <p:nvPr/>
        </p:nvSpPr>
        <p:spPr>
          <a:xfrm>
            <a:off x="430923" y="738305"/>
            <a:ext cx="112460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crucial to be able to learn precise location of atomic species and/or defects</a:t>
            </a:r>
          </a:p>
          <a:p>
            <a:pPr algn="ctr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DL model must provide the probability of each pixel belonging to certain atom and/or defect and its resolution/size should match that of the input image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151CC5-A9F7-44EB-A51A-E9D91C250285}"/>
              </a:ext>
            </a:extLst>
          </p:cNvPr>
          <p:cNvSpPr txBox="1"/>
          <p:nvPr/>
        </p:nvSpPr>
        <p:spPr>
          <a:xfrm>
            <a:off x="554186" y="75156"/>
            <a:ext cx="11000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Fully convolutional neural network for pixel-wise classification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CEC41D-3E22-407A-BDA9-211058996BA8}"/>
              </a:ext>
            </a:extLst>
          </p:cNvPr>
          <p:cNvSpPr/>
          <p:nvPr/>
        </p:nvSpPr>
        <p:spPr>
          <a:xfrm>
            <a:off x="70850" y="6490838"/>
            <a:ext cx="50940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Image of CNN is generated using network drawing tools at http://alexlenail.me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195F684-BD5F-4904-B397-C2F385D06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5" t="40913" r="5582" b="17443"/>
          <a:stretch/>
        </p:blipFill>
        <p:spPr>
          <a:xfrm>
            <a:off x="371028" y="2752594"/>
            <a:ext cx="10942710" cy="284485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5FCE498-1F24-4048-AFF4-775FC984DD30}"/>
              </a:ext>
            </a:extLst>
          </p:cNvPr>
          <p:cNvSpPr txBox="1"/>
          <p:nvPr/>
        </p:nvSpPr>
        <p:spPr>
          <a:xfrm>
            <a:off x="574042" y="2498745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B74200-CAD9-47FD-BF3C-1FC45E5FD4B8}"/>
              </a:ext>
            </a:extLst>
          </p:cNvPr>
          <p:cNvSpPr txBox="1"/>
          <p:nvPr/>
        </p:nvSpPr>
        <p:spPr>
          <a:xfrm>
            <a:off x="609851" y="3975863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MaxPooling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D4E13C-D6E4-4890-BD2D-B7FBF457465E}"/>
              </a:ext>
            </a:extLst>
          </p:cNvPr>
          <p:cNvSpPr txBox="1"/>
          <p:nvPr/>
        </p:nvSpPr>
        <p:spPr>
          <a:xfrm>
            <a:off x="1370955" y="2701263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1DD611-9B26-4C1B-8501-FFB2A2E54E52}"/>
              </a:ext>
            </a:extLst>
          </p:cNvPr>
          <p:cNvSpPr txBox="1"/>
          <p:nvPr/>
        </p:nvSpPr>
        <p:spPr>
          <a:xfrm>
            <a:off x="2192920" y="2864863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007A63-E855-4FF0-A31A-120580F910A7}"/>
              </a:ext>
            </a:extLst>
          </p:cNvPr>
          <p:cNvSpPr txBox="1"/>
          <p:nvPr/>
        </p:nvSpPr>
        <p:spPr>
          <a:xfrm>
            <a:off x="3012509" y="3013896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AE35FE-B3A7-420F-B49F-4B7E6ECF0C24}"/>
              </a:ext>
            </a:extLst>
          </p:cNvPr>
          <p:cNvSpPr txBox="1"/>
          <p:nvPr/>
        </p:nvSpPr>
        <p:spPr>
          <a:xfrm>
            <a:off x="3859526" y="3170212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6485E3-6A32-4E9D-B70E-862B9C43C8D1}"/>
              </a:ext>
            </a:extLst>
          </p:cNvPr>
          <p:cNvSpPr txBox="1"/>
          <p:nvPr/>
        </p:nvSpPr>
        <p:spPr>
          <a:xfrm>
            <a:off x="4733971" y="3326528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F6E610-7541-473E-A1FF-57494E3FB154}"/>
              </a:ext>
            </a:extLst>
          </p:cNvPr>
          <p:cNvSpPr txBox="1"/>
          <p:nvPr/>
        </p:nvSpPr>
        <p:spPr>
          <a:xfrm>
            <a:off x="5580988" y="3545373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1F4DA7-9F97-408B-95C0-833EA4DD3CAF}"/>
              </a:ext>
            </a:extLst>
          </p:cNvPr>
          <p:cNvSpPr txBox="1"/>
          <p:nvPr/>
        </p:nvSpPr>
        <p:spPr>
          <a:xfrm>
            <a:off x="6484950" y="3650945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1309BF-62B2-48D8-BA25-5FE6B33D3BCE}"/>
              </a:ext>
            </a:extLst>
          </p:cNvPr>
          <p:cNvSpPr txBox="1"/>
          <p:nvPr/>
        </p:nvSpPr>
        <p:spPr>
          <a:xfrm>
            <a:off x="7413964" y="3822244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87945-4B86-419A-9B22-C89F8269D857}"/>
              </a:ext>
            </a:extLst>
          </p:cNvPr>
          <p:cNvSpPr txBox="1"/>
          <p:nvPr/>
        </p:nvSpPr>
        <p:spPr>
          <a:xfrm>
            <a:off x="10864011" y="4843925"/>
            <a:ext cx="1656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Pixel-level </a:t>
            </a:r>
          </a:p>
          <a:p>
            <a:pPr algn="ctr"/>
            <a:r>
              <a:rPr lang="en-US" sz="1200" dirty="0"/>
              <a:t>classification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32F11D-22CB-4F89-994D-8F88C0D06B5C}"/>
              </a:ext>
            </a:extLst>
          </p:cNvPr>
          <p:cNvSpPr txBox="1"/>
          <p:nvPr/>
        </p:nvSpPr>
        <p:spPr>
          <a:xfrm>
            <a:off x="2165492" y="4155287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MaxPooling</a:t>
            </a:r>
            <a:endParaRPr 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DDB3B7-19BF-4B16-BA84-180CF2E1C619}"/>
              </a:ext>
            </a:extLst>
          </p:cNvPr>
          <p:cNvSpPr txBox="1"/>
          <p:nvPr/>
        </p:nvSpPr>
        <p:spPr>
          <a:xfrm>
            <a:off x="7172950" y="4920249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Upsampling</a:t>
            </a:r>
            <a:endParaRPr 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59A29A-AABB-4323-9DE7-C1993A75B4C1}"/>
              </a:ext>
            </a:extLst>
          </p:cNvPr>
          <p:cNvSpPr txBox="1"/>
          <p:nvPr/>
        </p:nvSpPr>
        <p:spPr>
          <a:xfrm>
            <a:off x="8260981" y="3924454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9045A9-4D41-4C1E-B9F3-1A25A9528863}"/>
              </a:ext>
            </a:extLst>
          </p:cNvPr>
          <p:cNvSpPr txBox="1"/>
          <p:nvPr/>
        </p:nvSpPr>
        <p:spPr>
          <a:xfrm>
            <a:off x="9057999" y="4071312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696123-5F68-448D-9551-AD354DBDBF64}"/>
              </a:ext>
            </a:extLst>
          </p:cNvPr>
          <p:cNvSpPr txBox="1"/>
          <p:nvPr/>
        </p:nvSpPr>
        <p:spPr>
          <a:xfrm>
            <a:off x="9912058" y="4155286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00F92B-4CFB-40F9-8233-F8CDE691ABB9}"/>
              </a:ext>
            </a:extLst>
          </p:cNvPr>
          <p:cNvSpPr txBox="1"/>
          <p:nvPr/>
        </p:nvSpPr>
        <p:spPr>
          <a:xfrm>
            <a:off x="4721445" y="4494265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MaxPooling</a:t>
            </a:r>
            <a:endParaRPr 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7452FB-37B7-447D-8B46-6AA6840FB5F7}"/>
              </a:ext>
            </a:extLst>
          </p:cNvPr>
          <p:cNvSpPr txBox="1"/>
          <p:nvPr/>
        </p:nvSpPr>
        <p:spPr>
          <a:xfrm>
            <a:off x="8628057" y="5249728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Upsampling</a:t>
            </a:r>
            <a:endParaRPr lang="en-US" sz="12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08E51F-4F8D-4B9D-BBD3-18F1E5E437D3}"/>
              </a:ext>
            </a:extLst>
          </p:cNvPr>
          <p:cNvSpPr txBox="1"/>
          <p:nvPr/>
        </p:nvSpPr>
        <p:spPr>
          <a:xfrm>
            <a:off x="9652630" y="5452448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Upsampling</a:t>
            </a:r>
            <a:endParaRPr lang="en-US" sz="12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B78C169-433A-49F3-BB96-15D01A269856}"/>
              </a:ext>
            </a:extLst>
          </p:cNvPr>
          <p:cNvSpPr txBox="1"/>
          <p:nvPr/>
        </p:nvSpPr>
        <p:spPr>
          <a:xfrm>
            <a:off x="-210284" y="2971388"/>
            <a:ext cx="956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Input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589B4067-CC3A-48B3-8D69-7BF817DCA4E5}"/>
              </a:ext>
            </a:extLst>
          </p:cNvPr>
          <p:cNvSpPr/>
          <p:nvPr/>
        </p:nvSpPr>
        <p:spPr>
          <a:xfrm rot="16729469">
            <a:off x="2498031" y="1732112"/>
            <a:ext cx="331552" cy="6105334"/>
          </a:xfrm>
          <a:prstGeom prst="leftBrace">
            <a:avLst/>
          </a:prstGeom>
          <a:ln w="38100"/>
          <a:scene3d>
            <a:camera prst="perspectiveRelaxedModerately">
              <a:rot lat="19490639" lon="19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Left Brace 61">
            <a:extLst>
              <a:ext uri="{FF2B5EF4-FFF2-40B4-BE49-F238E27FC236}">
                <a16:creationId xmlns:a16="http://schemas.microsoft.com/office/drawing/2014/main" id="{DAE21883-42E6-4DC2-B9B6-8AB79002DD4A}"/>
              </a:ext>
            </a:extLst>
          </p:cNvPr>
          <p:cNvSpPr/>
          <p:nvPr/>
        </p:nvSpPr>
        <p:spPr>
          <a:xfrm rot="16729469">
            <a:off x="7601135" y="2493537"/>
            <a:ext cx="329891" cy="6108192"/>
          </a:xfrm>
          <a:prstGeom prst="leftBrace">
            <a:avLst/>
          </a:prstGeom>
          <a:ln w="38100">
            <a:solidFill>
              <a:schemeClr val="accent2"/>
            </a:solidFill>
          </a:ln>
          <a:scene3d>
            <a:camera prst="perspectiveRelaxedModerately">
              <a:rot lat="19490639" lon="19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F13D9B-A28B-4C3B-A289-9A78B38D4FF6}"/>
              </a:ext>
            </a:extLst>
          </p:cNvPr>
          <p:cNvSpPr txBox="1"/>
          <p:nvPr/>
        </p:nvSpPr>
        <p:spPr>
          <a:xfrm>
            <a:off x="1257520" y="5189855"/>
            <a:ext cx="239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Convolution/encoding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42F30B-2F66-4846-9586-F8A4F9DA1171}"/>
              </a:ext>
            </a:extLst>
          </p:cNvPr>
          <p:cNvSpPr txBox="1"/>
          <p:nvPr/>
        </p:nvSpPr>
        <p:spPr>
          <a:xfrm>
            <a:off x="6235438" y="5936597"/>
            <a:ext cx="282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“Deconvolution”/decoding</a:t>
            </a:r>
          </a:p>
        </p:txBody>
      </p:sp>
    </p:spTree>
    <p:extLst>
      <p:ext uri="{BB962C8B-B14F-4D97-AF65-F5344CB8AC3E}">
        <p14:creationId xmlns:p14="http://schemas.microsoft.com/office/powerpoint/2010/main" val="179553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278F23E-5D50-451C-A24C-88AC972AE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6" y="833441"/>
            <a:ext cx="11235422" cy="58591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F9E37D-11D0-459F-95BA-46965FE1696B}"/>
              </a:ext>
            </a:extLst>
          </p:cNvPr>
          <p:cNvSpPr txBox="1"/>
          <p:nvPr/>
        </p:nvSpPr>
        <p:spPr>
          <a:xfrm>
            <a:off x="2011680" y="65189"/>
            <a:ext cx="798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Deep Learning in Modern World</a:t>
            </a:r>
          </a:p>
        </p:txBody>
      </p:sp>
    </p:spTree>
    <p:extLst>
      <p:ext uri="{BB962C8B-B14F-4D97-AF65-F5344CB8AC3E}">
        <p14:creationId xmlns:p14="http://schemas.microsoft.com/office/powerpoint/2010/main" val="364063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E553-9B82-4842-8E09-84841284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2" y="-72137"/>
            <a:ext cx="11637670" cy="917689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  <a:cs typeface="Times New Roman" panose="02020603050405020304" pitchFamily="18" charset="0"/>
              </a:rPr>
              <a:t>Training Set: Teaching atomic imaging concepts to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78145-6721-4FD3-AF0C-AC25C69393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5" t="23101" r="14234" b="5193"/>
          <a:stretch/>
        </p:blipFill>
        <p:spPr>
          <a:xfrm>
            <a:off x="806179" y="1637206"/>
            <a:ext cx="2668570" cy="269252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2F17053-4DD6-49C2-B6F0-D932717872C9}"/>
              </a:ext>
            </a:extLst>
          </p:cNvPr>
          <p:cNvSpPr/>
          <p:nvPr/>
        </p:nvSpPr>
        <p:spPr>
          <a:xfrm>
            <a:off x="3861760" y="2655352"/>
            <a:ext cx="960895" cy="145091"/>
          </a:xfrm>
          <a:prstGeom prst="rightArrow">
            <a:avLst/>
          </a:prstGeom>
          <a:solidFill>
            <a:schemeClr val="bg2"/>
          </a:solidFill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70D6C-969A-4341-852D-A75E161E6EA9}"/>
              </a:ext>
            </a:extLst>
          </p:cNvPr>
          <p:cNvSpPr txBox="1"/>
          <p:nvPr/>
        </p:nvSpPr>
        <p:spPr>
          <a:xfrm>
            <a:off x="3641567" y="2175221"/>
            <a:ext cx="1454282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QM electron scattering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9DE762-CFB1-4FF9-A90A-6B752BDA25B6}"/>
              </a:ext>
            </a:extLst>
          </p:cNvPr>
          <p:cNvSpPr txBox="1"/>
          <p:nvPr/>
        </p:nvSpPr>
        <p:spPr>
          <a:xfrm>
            <a:off x="3529454" y="2828153"/>
            <a:ext cx="165742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QM electron tunneling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9B0A9A-5397-42DB-8889-F2A5F5CB2DDC}"/>
              </a:ext>
            </a:extLst>
          </p:cNvPr>
          <p:cNvSpPr txBox="1"/>
          <p:nvPr/>
        </p:nvSpPr>
        <p:spPr>
          <a:xfrm>
            <a:off x="6893134" y="884469"/>
            <a:ext cx="260727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F1A064-0819-4B80-A322-2F920C56782A}"/>
              </a:ext>
            </a:extLst>
          </p:cNvPr>
          <p:cNvSpPr txBox="1"/>
          <p:nvPr/>
        </p:nvSpPr>
        <p:spPr>
          <a:xfrm>
            <a:off x="767272" y="993910"/>
            <a:ext cx="26072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Atomic coordinates</a:t>
            </a:r>
          </a:p>
          <a:p>
            <a:pPr algn="ctr">
              <a:lnSpc>
                <a:spcPct val="9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(“ground truth”)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0CC23-8DF3-4178-ADD0-8B02C743E032}"/>
              </a:ext>
            </a:extLst>
          </p:cNvPr>
          <p:cNvSpPr txBox="1"/>
          <p:nvPr/>
        </p:nvSpPr>
        <p:spPr>
          <a:xfrm>
            <a:off x="282336" y="5514062"/>
            <a:ext cx="8063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random shifts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rotations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zoom-in/out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399AC7-346B-44F0-8C8F-EDEFDE84E146}"/>
              </a:ext>
            </a:extLst>
          </p:cNvPr>
          <p:cNvSpPr txBox="1"/>
          <p:nvPr/>
        </p:nvSpPr>
        <p:spPr>
          <a:xfrm>
            <a:off x="6901095" y="5687153"/>
            <a:ext cx="4455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account for variations in imaging conditions during real data acquisition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FA5BE9-09ED-43B0-9EC9-C89C1AEB4119}"/>
              </a:ext>
            </a:extLst>
          </p:cNvPr>
          <p:cNvCxnSpPr/>
          <p:nvPr/>
        </p:nvCxnSpPr>
        <p:spPr>
          <a:xfrm flipH="1">
            <a:off x="6480627" y="6024715"/>
            <a:ext cx="348342" cy="0"/>
          </a:xfrm>
          <a:prstGeom prst="straightConnector1">
            <a:avLst/>
          </a:prstGeom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8C285D-DDF5-4B89-B22E-966C2AAC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0367" y="6333484"/>
            <a:ext cx="2743200" cy="365125"/>
          </a:xfrm>
        </p:spPr>
        <p:txBody>
          <a:bodyPr/>
          <a:lstStyle/>
          <a:p>
            <a:fld id="{B9EEB803-4DC6-4AF1-8CB7-851DD32E6904}" type="slidenum">
              <a:rPr lang="en-US" smtClean="0"/>
              <a:t>20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3898D21-C98A-4D55-9E71-D5FE15A42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27" y="1199156"/>
            <a:ext cx="1626563" cy="1564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4EC34D-A1EC-4811-96F6-1D508A8DE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295" y="3008681"/>
            <a:ext cx="1657428" cy="15941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686F69F-7C9B-4926-B67F-39046DE6B1FC}"/>
              </a:ext>
            </a:extLst>
          </p:cNvPr>
          <p:cNvSpPr txBox="1"/>
          <p:nvPr/>
        </p:nvSpPr>
        <p:spPr>
          <a:xfrm>
            <a:off x="6872114" y="2708259"/>
            <a:ext cx="260727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35BE15-1A74-4E41-8EA2-52F447854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248" y="1199156"/>
            <a:ext cx="1630797" cy="15685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3312961-942A-4985-AC7E-CE4EFB644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39" y="3003121"/>
            <a:ext cx="1657427" cy="159416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0FD08D-BB60-4684-BFE8-C894B97EDCF7}"/>
              </a:ext>
            </a:extLst>
          </p:cNvPr>
          <p:cNvSpPr txBox="1"/>
          <p:nvPr/>
        </p:nvSpPr>
        <p:spPr>
          <a:xfrm>
            <a:off x="7913479" y="4561366"/>
            <a:ext cx="3917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may count vacancy as a separate class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73226B4-846F-462A-B7E0-097DDDCDD6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83" y="3006348"/>
            <a:ext cx="1657427" cy="15941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EB1960C-FC30-4566-8E7F-C386359777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252" y="1200228"/>
            <a:ext cx="1630797" cy="15685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B3A1F8-186C-4796-84A9-6C568A3E943D}"/>
              </a:ext>
            </a:extLst>
          </p:cNvPr>
          <p:cNvSpPr/>
          <p:nvPr/>
        </p:nvSpPr>
        <p:spPr>
          <a:xfrm>
            <a:off x="3053653" y="5516116"/>
            <a:ext cx="30745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local atom displacements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shear transformations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adding noise, blurring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0E4FB-F2ED-4623-8C66-A97D4BEACE57}"/>
              </a:ext>
            </a:extLst>
          </p:cNvPr>
          <p:cNvSpPr/>
          <p:nvPr/>
        </p:nvSpPr>
        <p:spPr>
          <a:xfrm>
            <a:off x="2314612" y="5056282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augmentation:</a:t>
            </a:r>
          </a:p>
        </p:txBody>
      </p:sp>
    </p:spTree>
    <p:extLst>
      <p:ext uri="{BB962C8B-B14F-4D97-AF65-F5344CB8AC3E}">
        <p14:creationId xmlns:p14="http://schemas.microsoft.com/office/powerpoint/2010/main" val="2154367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605548-E084-424E-B1A2-0451E72C92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5" t="5261" r="20015" b="65501"/>
          <a:stretch/>
        </p:blipFill>
        <p:spPr>
          <a:xfrm>
            <a:off x="1679183" y="1101652"/>
            <a:ext cx="2581851" cy="23377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F8D75-CCFF-4052-850D-B10126414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3" t="37816" r="20015" b="32945"/>
          <a:stretch/>
        </p:blipFill>
        <p:spPr>
          <a:xfrm>
            <a:off x="4655540" y="1110143"/>
            <a:ext cx="2658366" cy="2351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FB2A3-BB48-446A-8197-C52EEFFA1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92" t="70869" r="24933" b="21166"/>
          <a:stretch/>
        </p:blipFill>
        <p:spPr>
          <a:xfrm>
            <a:off x="7979772" y="1476054"/>
            <a:ext cx="1406851" cy="13180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BD68A8-4C81-44A4-963F-A89CF5880F16}"/>
              </a:ext>
            </a:extLst>
          </p:cNvPr>
          <p:cNvSpPr>
            <a:spLocks/>
          </p:cNvSpPr>
          <p:nvPr/>
        </p:nvSpPr>
        <p:spPr>
          <a:xfrm>
            <a:off x="5980007" y="1146044"/>
            <a:ext cx="678549" cy="659700"/>
          </a:xfrm>
          <a:prstGeom prst="rect">
            <a:avLst/>
          </a:prstGeom>
          <a:noFill/>
          <a:ln w="317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905897-92E3-44F5-98DC-22C401FF42E1}"/>
              </a:ext>
            </a:extLst>
          </p:cNvPr>
          <p:cNvCxnSpPr>
            <a:cxnSpLocks/>
          </p:cNvCxnSpPr>
          <p:nvPr/>
        </p:nvCxnSpPr>
        <p:spPr>
          <a:xfrm>
            <a:off x="6649372" y="1161843"/>
            <a:ext cx="2737251" cy="307885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EC8848-84E9-43FE-BD8D-74F30E21047E}"/>
              </a:ext>
            </a:extLst>
          </p:cNvPr>
          <p:cNvCxnSpPr>
            <a:cxnSpLocks/>
          </p:cNvCxnSpPr>
          <p:nvPr/>
        </p:nvCxnSpPr>
        <p:spPr>
          <a:xfrm>
            <a:off x="5995214" y="1821543"/>
            <a:ext cx="2022783" cy="96043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6CBEE4-2D31-4193-B114-6F0D4E583350}"/>
              </a:ext>
            </a:extLst>
          </p:cNvPr>
          <p:cNvSpPr txBox="1"/>
          <p:nvPr/>
        </p:nvSpPr>
        <p:spPr>
          <a:xfrm>
            <a:off x="4285076" y="790828"/>
            <a:ext cx="354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Class ‘lattice’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AB190-A57B-4E16-B6F8-9176322A3FF2}"/>
              </a:ext>
            </a:extLst>
          </p:cNvPr>
          <p:cNvSpPr txBox="1"/>
          <p:nvPr/>
        </p:nvSpPr>
        <p:spPr>
          <a:xfrm>
            <a:off x="1274791" y="3747590"/>
            <a:ext cx="354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Class ‘vacancy’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49128-A8C4-4E7D-9055-2473DEEDD6DE}"/>
              </a:ext>
            </a:extLst>
          </p:cNvPr>
          <p:cNvSpPr txBox="1"/>
          <p:nvPr/>
        </p:nvSpPr>
        <p:spPr>
          <a:xfrm>
            <a:off x="4222129" y="3741264"/>
            <a:ext cx="354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Class ‘dopant’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35586E-ECEB-4955-93A2-BAEDA9B5A0F4}"/>
              </a:ext>
            </a:extLst>
          </p:cNvPr>
          <p:cNvSpPr txBox="1"/>
          <p:nvPr/>
        </p:nvSpPr>
        <p:spPr>
          <a:xfrm>
            <a:off x="7938528" y="2880381"/>
            <a:ext cx="2194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Topological defects</a:t>
            </a:r>
          </a:p>
          <a:p>
            <a:r>
              <a:rPr lang="en-US" dirty="0"/>
              <a:t>(“anomaly”)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E279B4-2347-4914-A6E4-32DFA09668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9" t="37762" b="32209"/>
          <a:stretch/>
        </p:blipFill>
        <p:spPr>
          <a:xfrm>
            <a:off x="4791256" y="4025645"/>
            <a:ext cx="2429963" cy="2395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C68E4C-09AE-450C-86F5-95228AD7F3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09" t="37763" b="32209"/>
          <a:stretch/>
        </p:blipFill>
        <p:spPr>
          <a:xfrm>
            <a:off x="1831072" y="4014842"/>
            <a:ext cx="2429963" cy="23953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F47FAB-1F5C-46CF-93C0-0897856DA5A6}"/>
              </a:ext>
            </a:extLst>
          </p:cNvPr>
          <p:cNvSpPr txBox="1"/>
          <p:nvPr/>
        </p:nvSpPr>
        <p:spPr>
          <a:xfrm>
            <a:off x="1198847" y="779255"/>
            <a:ext cx="354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Experimental (raw)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86B720-E83E-4807-9844-65B7B9662AC9}"/>
              </a:ext>
            </a:extLst>
          </p:cNvPr>
          <p:cNvSpPr/>
          <p:nvPr/>
        </p:nvSpPr>
        <p:spPr>
          <a:xfrm>
            <a:off x="7621107" y="4480004"/>
            <a:ext cx="3142123" cy="1815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tasked with finding atomic positions the deep neural network considers what is known as deep, high-level features in the image such as the shape of an individual hexagon, as well as shapes of its neighbors.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74AF5-5F93-4D88-AEF3-4373DB4E2A86}"/>
              </a:ext>
            </a:extLst>
          </p:cNvPr>
          <p:cNvSpPr txBox="1"/>
          <p:nvPr/>
        </p:nvSpPr>
        <p:spPr>
          <a:xfrm>
            <a:off x="7848740" y="3741264"/>
            <a:ext cx="258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does DL model find all the atoms?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2B92A0-FADA-4436-A7F0-71C7FEC407AB}"/>
              </a:ext>
            </a:extLst>
          </p:cNvPr>
          <p:cNvSpPr txBox="1"/>
          <p:nvPr/>
        </p:nvSpPr>
        <p:spPr>
          <a:xfrm>
            <a:off x="2573396" y="6342446"/>
            <a:ext cx="408516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Ziatdinov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ACS Nano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it-IT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11, </a:t>
            </a:r>
            <a:r>
              <a:rPr lang="it-IT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12742 (2017)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3E90D-1285-4568-A5F2-D41776DAB5D2}"/>
              </a:ext>
            </a:extLst>
          </p:cNvPr>
          <p:cNvSpPr/>
          <p:nvPr/>
        </p:nvSpPr>
        <p:spPr>
          <a:xfrm>
            <a:off x="76711" y="30439"/>
            <a:ext cx="119026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cs typeface="Adobe Devanagari" panose="02040503050201020203" pitchFamily="18" charset="0"/>
              </a:rPr>
              <a:t>Finding lattice atoms and defects in graphene via deep learning</a:t>
            </a:r>
            <a:endParaRPr lang="en-US" sz="3200" dirty="0">
              <a:cs typeface="Adobe Devanagari" panose="02040503050201020203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39AA2-1DB7-4A94-9760-68A903E1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795" y="6530521"/>
            <a:ext cx="2743200" cy="365125"/>
          </a:xfrm>
        </p:spPr>
        <p:txBody>
          <a:bodyPr/>
          <a:lstStyle/>
          <a:p>
            <a:fld id="{32C8330E-2719-43C3-BABB-2E6A4AE71C0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88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D903EEC-1C4A-4658-B4AF-DFF7204F4176}"/>
              </a:ext>
            </a:extLst>
          </p:cNvPr>
          <p:cNvSpPr/>
          <p:nvPr/>
        </p:nvSpPr>
        <p:spPr>
          <a:xfrm>
            <a:off x="76710" y="30439"/>
            <a:ext cx="121152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cs typeface="Adobe Devanagari" panose="02040503050201020203" pitchFamily="18" charset="0"/>
              </a:rPr>
              <a:t>Importance of model architecture: Average pooling </a:t>
            </a:r>
            <a:r>
              <a:rPr lang="en-US" sz="3200" b="1" i="1" dirty="0">
                <a:cs typeface="Adobe Devanagari" panose="02040503050201020203" pitchFamily="18" charset="0"/>
              </a:rPr>
              <a:t>vs.</a:t>
            </a:r>
            <a:r>
              <a:rPr lang="en-US" sz="3200" b="1" dirty="0">
                <a:cs typeface="Adobe Devanagari" panose="02040503050201020203" pitchFamily="18" charset="0"/>
              </a:rPr>
              <a:t> Max Pooling</a:t>
            </a:r>
            <a:endParaRPr lang="en-US" sz="3200" dirty="0">
              <a:cs typeface="Adobe Devanagari" panose="02040503050201020203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E881DC-8F5C-4EFE-B161-3086DB511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94" y="1143379"/>
            <a:ext cx="2843905" cy="27458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CBB75CB-A510-472F-AAD5-F75019EAD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907" y="1143379"/>
            <a:ext cx="2843905" cy="27458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D77544-960E-4781-B8BD-D83ED0BAE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94" y="3961407"/>
            <a:ext cx="2843905" cy="27458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5365C5-C8FD-41CD-ADBD-9553B1F37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274" y="3961407"/>
            <a:ext cx="2843905" cy="274583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2EE918-9F7D-4ADD-904F-8A4E99209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86" y="2360842"/>
            <a:ext cx="3315455" cy="320112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B976326-C2AA-4F7B-93DA-46AC8513A193}"/>
              </a:ext>
            </a:extLst>
          </p:cNvPr>
          <p:cNvSpPr txBox="1"/>
          <p:nvPr/>
        </p:nvSpPr>
        <p:spPr>
          <a:xfrm rot="16200000">
            <a:off x="4149746" y="5000217"/>
            <a:ext cx="331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Average pooling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A823E1-80B4-46AB-B502-65AE31B59B13}"/>
              </a:ext>
            </a:extLst>
          </p:cNvPr>
          <p:cNvSpPr txBox="1"/>
          <p:nvPr/>
        </p:nvSpPr>
        <p:spPr>
          <a:xfrm>
            <a:off x="1476764" y="2125579"/>
            <a:ext cx="331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Experimental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902E7A-7575-4CE3-8CED-2D827DBBE121}"/>
              </a:ext>
            </a:extLst>
          </p:cNvPr>
          <p:cNvSpPr txBox="1"/>
          <p:nvPr/>
        </p:nvSpPr>
        <p:spPr>
          <a:xfrm rot="16200000">
            <a:off x="4157913" y="2332287"/>
            <a:ext cx="3315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Max pooling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5F2F0C-5216-419B-8947-234B69F935FE}"/>
              </a:ext>
            </a:extLst>
          </p:cNvPr>
          <p:cNvSpPr txBox="1"/>
          <p:nvPr/>
        </p:nvSpPr>
        <p:spPr>
          <a:xfrm>
            <a:off x="6208297" y="918918"/>
            <a:ext cx="197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 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4A55D-02B4-45D5-918B-AC7DFDF50426}"/>
              </a:ext>
            </a:extLst>
          </p:cNvPr>
          <p:cNvSpPr txBox="1"/>
          <p:nvPr/>
        </p:nvSpPr>
        <p:spPr>
          <a:xfrm>
            <a:off x="8972837" y="922717"/>
            <a:ext cx="197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4964DB-AF63-4438-996D-57870F673867}"/>
              </a:ext>
            </a:extLst>
          </p:cNvPr>
          <p:cNvSpPr txBox="1"/>
          <p:nvPr/>
        </p:nvSpPr>
        <p:spPr>
          <a:xfrm>
            <a:off x="6264445" y="3694197"/>
            <a:ext cx="197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 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AA9FA8-BEA1-4811-BEE8-2BA3FA5C28BA}"/>
              </a:ext>
            </a:extLst>
          </p:cNvPr>
          <p:cNvSpPr txBox="1"/>
          <p:nvPr/>
        </p:nvSpPr>
        <p:spPr>
          <a:xfrm>
            <a:off x="9028985" y="3697996"/>
            <a:ext cx="197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Channel 1</a:t>
            </a:r>
          </a:p>
        </p:txBody>
      </p:sp>
    </p:spTree>
    <p:extLst>
      <p:ext uri="{BB962C8B-B14F-4D97-AF65-F5344CB8AC3E}">
        <p14:creationId xmlns:p14="http://schemas.microsoft.com/office/powerpoint/2010/main" val="2946988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456725-267C-4C65-93CE-5830614D3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2" r="1907" b="12280"/>
          <a:stretch/>
        </p:blipFill>
        <p:spPr>
          <a:xfrm>
            <a:off x="261699" y="1131897"/>
            <a:ext cx="5268035" cy="23849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E4F33-9D72-4A04-8E5B-6A786AD99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26" r="1710" b="23212"/>
          <a:stretch/>
        </p:blipFill>
        <p:spPr>
          <a:xfrm>
            <a:off x="5871822" y="1154323"/>
            <a:ext cx="6063626" cy="22993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E15820-3601-4DAF-8777-EDD4F158DBC0}"/>
              </a:ext>
            </a:extLst>
          </p:cNvPr>
          <p:cNvSpPr txBox="1"/>
          <p:nvPr/>
        </p:nvSpPr>
        <p:spPr>
          <a:xfrm>
            <a:off x="641684" y="705857"/>
            <a:ext cx="445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Learning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9C589-AD3E-4B2B-B778-3EE949AED99C}"/>
              </a:ext>
            </a:extLst>
          </p:cNvPr>
          <p:cNvSpPr txBox="1"/>
          <p:nvPr/>
        </p:nvSpPr>
        <p:spPr>
          <a:xfrm>
            <a:off x="6673782" y="705857"/>
            <a:ext cx="445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Computational </a:t>
            </a:r>
            <a:r>
              <a:rPr lang="en-US" b="1" dirty="0" err="1"/>
              <a:t>Recources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E7363-6F46-4E5C-B8CC-740F34738402}"/>
              </a:ext>
            </a:extLst>
          </p:cNvPr>
          <p:cNvSpPr txBox="1"/>
          <p:nvPr/>
        </p:nvSpPr>
        <p:spPr>
          <a:xfrm>
            <a:off x="1684422" y="0"/>
            <a:ext cx="8951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Some useful resources (personal advice)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7CD9A5-B474-45F8-8D43-FDB306D1105A}"/>
              </a:ext>
            </a:extLst>
          </p:cNvPr>
          <p:cNvSpPr txBox="1"/>
          <p:nvPr/>
        </p:nvSpPr>
        <p:spPr>
          <a:xfrm>
            <a:off x="6673782" y="4700337"/>
            <a:ext cx="4877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of the researchers in the field are very active on Twitter, Facebook, </a:t>
            </a:r>
            <a:r>
              <a:rPr lang="en-US" sz="2400" dirty="0" err="1"/>
              <a:t>Linkedin</a:t>
            </a:r>
            <a:r>
              <a:rPr lang="en-US" sz="2400" dirty="0"/>
              <a:t>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858A6A-A0D3-4854-A688-8EFB94B09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3"/>
          <a:stretch/>
        </p:blipFill>
        <p:spPr>
          <a:xfrm>
            <a:off x="986588" y="4216215"/>
            <a:ext cx="3769895" cy="2506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498533-89E1-451D-9446-C01FBB66669C}"/>
              </a:ext>
            </a:extLst>
          </p:cNvPr>
          <p:cNvSpPr txBox="1"/>
          <p:nvPr/>
        </p:nvSpPr>
        <p:spPr>
          <a:xfrm>
            <a:off x="641682" y="3887174"/>
            <a:ext cx="445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Deep Learning Books</a:t>
            </a:r>
          </a:p>
        </p:txBody>
      </p:sp>
    </p:spTree>
    <p:extLst>
      <p:ext uri="{BB962C8B-B14F-4D97-AF65-F5344CB8AC3E}">
        <p14:creationId xmlns:p14="http://schemas.microsoft.com/office/powerpoint/2010/main" val="190036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738096-3FE0-403D-9D21-3E96CCA3C025}"/>
              </a:ext>
            </a:extLst>
          </p:cNvPr>
          <p:cNvSpPr txBox="1"/>
          <p:nvPr/>
        </p:nvSpPr>
        <p:spPr>
          <a:xfrm>
            <a:off x="1337867" y="2463522"/>
            <a:ext cx="984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Please also check the Notebooks for some simple implementations of DL models for finding atoms</a:t>
            </a:r>
          </a:p>
        </p:txBody>
      </p:sp>
    </p:spTree>
    <p:extLst>
      <p:ext uri="{BB962C8B-B14F-4D97-AF65-F5344CB8AC3E}">
        <p14:creationId xmlns:p14="http://schemas.microsoft.com/office/powerpoint/2010/main" val="2265654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63BBF1-F660-4971-B0DE-8EA83CE4E4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99" t="37555" r="33901" b="25704"/>
          <a:stretch/>
        </p:blipFill>
        <p:spPr>
          <a:xfrm>
            <a:off x="1428437" y="3916414"/>
            <a:ext cx="4509953" cy="235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912C3A-2610-4589-8F57-A3393EB77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22" t="38008" r="39892" b="48742"/>
          <a:stretch/>
        </p:blipFill>
        <p:spPr>
          <a:xfrm>
            <a:off x="1689631" y="2237402"/>
            <a:ext cx="3845047" cy="8532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880C34-E015-428D-883D-05DF3CAE7053}"/>
              </a:ext>
            </a:extLst>
          </p:cNvPr>
          <p:cNvSpPr txBox="1"/>
          <p:nvPr/>
        </p:nvSpPr>
        <p:spPr>
          <a:xfrm>
            <a:off x="1768337" y="1505361"/>
            <a:ext cx="3915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Neural Network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number of processing units/layers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4CFE4-3175-4F13-99F0-47ECA5C17647}"/>
              </a:ext>
            </a:extLst>
          </p:cNvPr>
          <p:cNvSpPr txBox="1"/>
          <p:nvPr/>
        </p:nvSpPr>
        <p:spPr>
          <a:xfrm>
            <a:off x="1592887" y="3269435"/>
            <a:ext cx="426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(aka deep learning)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processing units/layers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09B15A-3DB6-4C1D-B8AC-DD999873A4C8}"/>
              </a:ext>
            </a:extLst>
          </p:cNvPr>
          <p:cNvSpPr txBox="1"/>
          <p:nvPr/>
        </p:nvSpPr>
        <p:spPr>
          <a:xfrm>
            <a:off x="365760" y="6406434"/>
            <a:ext cx="809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deeper networks are able to capture more abstract, high-level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0FE005-B2A6-4F89-A469-4DEC66CCAC35}"/>
              </a:ext>
            </a:extLst>
          </p:cNvPr>
          <p:cNvSpPr txBox="1"/>
          <p:nvPr/>
        </p:nvSpPr>
        <p:spPr>
          <a:xfrm rot="16200000">
            <a:off x="905391" y="2452906"/>
            <a:ext cx="853255" cy="3693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9000"/>
                </a:schemeClr>
              </a:gs>
              <a:gs pos="35000">
                <a:srgbClr val="FFFF00">
                  <a:alpha val="42000"/>
                </a:srgbClr>
              </a:gs>
              <a:gs pos="100000">
                <a:schemeClr val="accent1">
                  <a:lumMod val="100000"/>
                  <a:alpha val="64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Input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E2430-A2A9-4692-8CCB-E1E39DD46BAC}"/>
              </a:ext>
            </a:extLst>
          </p:cNvPr>
          <p:cNvSpPr txBox="1"/>
          <p:nvPr/>
        </p:nvSpPr>
        <p:spPr>
          <a:xfrm rot="5400000">
            <a:off x="5447158" y="2452907"/>
            <a:ext cx="853255" cy="3693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9000"/>
                </a:schemeClr>
              </a:gs>
              <a:gs pos="35000">
                <a:srgbClr val="FFFF00">
                  <a:alpha val="42000"/>
                </a:srgbClr>
              </a:gs>
              <a:gs pos="100000">
                <a:schemeClr val="accent1">
                  <a:lumMod val="100000"/>
                  <a:alpha val="64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Output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E455B-D0F5-4E71-8F68-0F912B5D7F5A}"/>
              </a:ext>
            </a:extLst>
          </p:cNvPr>
          <p:cNvSpPr txBox="1"/>
          <p:nvPr/>
        </p:nvSpPr>
        <p:spPr>
          <a:xfrm rot="16200000">
            <a:off x="905391" y="2452907"/>
            <a:ext cx="853255" cy="3693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9000"/>
                </a:schemeClr>
              </a:gs>
              <a:gs pos="35000">
                <a:srgbClr val="FFFF00">
                  <a:alpha val="42000"/>
                </a:srgbClr>
              </a:gs>
              <a:gs pos="100000">
                <a:schemeClr val="accent1">
                  <a:lumMod val="100000"/>
                  <a:alpha val="64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F5EE9A-5DAC-4415-9809-1ECE5E513256}"/>
              </a:ext>
            </a:extLst>
          </p:cNvPr>
          <p:cNvSpPr txBox="1"/>
          <p:nvPr/>
        </p:nvSpPr>
        <p:spPr>
          <a:xfrm rot="5400000">
            <a:off x="5447158" y="2452908"/>
            <a:ext cx="853255" cy="3693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9000"/>
                </a:schemeClr>
              </a:gs>
              <a:gs pos="35000">
                <a:srgbClr val="FFFF00">
                  <a:alpha val="42000"/>
                </a:srgbClr>
              </a:gs>
              <a:gs pos="100000">
                <a:schemeClr val="accent1">
                  <a:lumMod val="100000"/>
                  <a:alpha val="64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Output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1C4930-833A-48DD-A069-EF18F3889CEF}"/>
              </a:ext>
            </a:extLst>
          </p:cNvPr>
          <p:cNvSpPr txBox="1"/>
          <p:nvPr/>
        </p:nvSpPr>
        <p:spPr>
          <a:xfrm rot="16200000">
            <a:off x="536058" y="4876070"/>
            <a:ext cx="853255" cy="3693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9000"/>
                </a:schemeClr>
              </a:gs>
              <a:gs pos="35000">
                <a:srgbClr val="FFFF00">
                  <a:alpha val="42000"/>
                </a:srgbClr>
              </a:gs>
              <a:gs pos="100000">
                <a:schemeClr val="accent1">
                  <a:lumMod val="100000"/>
                  <a:alpha val="64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Input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4753C6-B926-4EAD-BDD4-099F45950758}"/>
              </a:ext>
            </a:extLst>
          </p:cNvPr>
          <p:cNvSpPr txBox="1"/>
          <p:nvPr/>
        </p:nvSpPr>
        <p:spPr>
          <a:xfrm rot="5400000">
            <a:off x="6022706" y="4876070"/>
            <a:ext cx="853255" cy="369332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79000"/>
                </a:schemeClr>
              </a:gs>
              <a:gs pos="35000">
                <a:srgbClr val="FFFF00">
                  <a:alpha val="42000"/>
                </a:srgbClr>
              </a:gs>
              <a:gs pos="100000">
                <a:schemeClr val="accent1">
                  <a:lumMod val="100000"/>
                  <a:alpha val="64000"/>
                </a:schemeClr>
              </a:gs>
            </a:gsLst>
            <a:path path="rect">
              <a:fillToRect l="100000" t="100000"/>
            </a:path>
            <a:tileRect r="-100000" b="-100000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Output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12E88-8424-4FB9-A914-C1FB95F045D0}"/>
              </a:ext>
            </a:extLst>
          </p:cNvPr>
          <p:cNvSpPr txBox="1"/>
          <p:nvPr/>
        </p:nvSpPr>
        <p:spPr>
          <a:xfrm>
            <a:off x="320041" y="725891"/>
            <a:ext cx="779526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Network is trained to match input to output by adjusting weights.</a:t>
            </a:r>
          </a:p>
          <a:p>
            <a:pPr algn="ctr"/>
            <a:endParaRPr lang="en-US" sz="500" dirty="0">
              <a:solidFill>
                <a:srgbClr val="FF0000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It can then generalize to data samples that were not part of the training set.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48D88-B8E0-44D7-A88E-25C6E1C6880D}"/>
              </a:ext>
            </a:extLst>
          </p:cNvPr>
          <p:cNvSpPr txBox="1"/>
          <p:nvPr/>
        </p:nvSpPr>
        <p:spPr>
          <a:xfrm>
            <a:off x="2" y="59377"/>
            <a:ext cx="976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cs typeface="Adobe Devanagari" panose="02040503050201020203" pitchFamily="18" charset="0"/>
              </a:rPr>
              <a:t>(Deep) Artificial Neural Networks</a:t>
            </a:r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DF774C90-EB3B-4CE8-84EA-A0018D804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4253" y="6536833"/>
            <a:ext cx="670763" cy="321169"/>
          </a:xfrm>
        </p:spPr>
        <p:txBody>
          <a:bodyPr/>
          <a:lstStyle/>
          <a:p>
            <a:fld id="{B9EEB803-4DC6-4AF1-8CB7-851DD32E6904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7B152B-5EB2-4DB4-A0D5-9D1F7A6589D0}"/>
              </a:ext>
            </a:extLst>
          </p:cNvPr>
          <p:cNvGrpSpPr/>
          <p:nvPr/>
        </p:nvGrpSpPr>
        <p:grpSpPr>
          <a:xfrm>
            <a:off x="8043387" y="421715"/>
            <a:ext cx="3323346" cy="6102524"/>
            <a:chOff x="8043389" y="421714"/>
            <a:chExt cx="3323346" cy="6102524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4A7A99-2081-437E-A880-C38391A7A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232" y="1272185"/>
              <a:ext cx="2876705" cy="159477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A7E5E97-B193-45A1-B1C7-0ED11304A8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47" t="3968" r="3442" b="8292"/>
            <a:stretch/>
          </p:blipFill>
          <p:spPr>
            <a:xfrm>
              <a:off x="8209236" y="3488123"/>
              <a:ext cx="3102695" cy="303611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A859195-080A-468D-917C-239A1C937E6E}"/>
                </a:ext>
              </a:extLst>
            </p:cNvPr>
            <p:cNvSpPr txBox="1"/>
            <p:nvPr/>
          </p:nvSpPr>
          <p:spPr>
            <a:xfrm>
              <a:off x="8802001" y="841786"/>
              <a:ext cx="1988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Macro-world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9A5EFF-6250-428C-BDFF-D685A7F5308B}"/>
                </a:ext>
              </a:extLst>
            </p:cNvPr>
            <p:cNvSpPr txBox="1"/>
            <p:nvPr/>
          </p:nvSpPr>
          <p:spPr>
            <a:xfrm>
              <a:off x="8893444" y="3042325"/>
              <a:ext cx="1759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Nano-world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AA5C767-7EAA-4E47-87A8-C649B2E29CEB}"/>
                </a:ext>
              </a:extLst>
            </p:cNvPr>
            <p:cNvSpPr/>
            <p:nvPr/>
          </p:nvSpPr>
          <p:spPr>
            <a:xfrm>
              <a:off x="8043389" y="421714"/>
              <a:ext cx="33233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i="1" dirty="0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Macro-world vs. Nano-world: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58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F43D1A-CCDB-4B4E-9250-07083D9E9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941701"/>
              </p:ext>
            </p:extLst>
          </p:nvPr>
        </p:nvGraphicFramePr>
        <p:xfrm>
          <a:off x="466244" y="1132138"/>
          <a:ext cx="7704989" cy="56707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5630">
                  <a:extLst>
                    <a:ext uri="{9D8B030D-6E8A-4147-A177-3AD203B41FA5}">
                      <a16:colId xmlns:a16="http://schemas.microsoft.com/office/drawing/2014/main" val="3176975887"/>
                    </a:ext>
                  </a:extLst>
                </a:gridCol>
                <a:gridCol w="1926453">
                  <a:extLst>
                    <a:ext uri="{9D8B030D-6E8A-4147-A177-3AD203B41FA5}">
                      <a16:colId xmlns:a16="http://schemas.microsoft.com/office/drawing/2014/main" val="1367410018"/>
                    </a:ext>
                  </a:extLst>
                </a:gridCol>
                <a:gridCol w="1926453">
                  <a:extLst>
                    <a:ext uri="{9D8B030D-6E8A-4147-A177-3AD203B41FA5}">
                      <a16:colId xmlns:a16="http://schemas.microsoft.com/office/drawing/2014/main" val="664024864"/>
                    </a:ext>
                  </a:extLst>
                </a:gridCol>
                <a:gridCol w="1926453">
                  <a:extLst>
                    <a:ext uri="{9D8B030D-6E8A-4147-A177-3AD203B41FA5}">
                      <a16:colId xmlns:a16="http://schemas.microsoft.com/office/drawing/2014/main" val="2179951609"/>
                    </a:ext>
                  </a:extLst>
                </a:gridCol>
              </a:tblGrid>
              <a:tr h="3029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Type of problem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Type of neural network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Training data/input type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Output (physics learned)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extLst>
                  <a:ext uri="{0D108BD9-81ED-4DB2-BD59-A6C34878D82A}">
                    <a16:rowId xmlns:a16="http://schemas.microsoft.com/office/drawing/2014/main" val="2046043644"/>
                  </a:ext>
                </a:extLst>
              </a:tr>
              <a:tr h="1034792">
                <a:tc rowSpan="2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Phase transition in classical spin systems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Convolutional neural network [</a:t>
                      </a:r>
                      <a:r>
                        <a:rPr lang="en-US" sz="1200" baseline="30000">
                          <a:effectLst/>
                        </a:rPr>
                        <a:t>1,2</a:t>
                      </a:r>
                      <a:r>
                        <a:rPr lang="en-US" sz="1200">
                          <a:effectLst/>
                        </a:rPr>
                        <a:t>]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Labeled 2D images corresponding to equilibrium spin configuration (e.g. from Monte Carlo simulations)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Output neuron capturing transition temperature (prediction changes from 0 to 1 at T</a:t>
                      </a:r>
                      <a:r>
                        <a:rPr lang="en-US" sz="1200" baseline="-25000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extLst>
                  <a:ext uri="{0D108BD9-81ED-4DB2-BD59-A6C34878D82A}">
                    <a16:rowId xmlns:a16="http://schemas.microsoft.com/office/drawing/2014/main" val="3744406795"/>
                  </a:ext>
                </a:extLst>
              </a:tr>
              <a:tr h="7018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Variational autoencoders [</a:t>
                      </a:r>
                      <a:r>
                        <a:rPr lang="en-US" sz="1200" baseline="30000" dirty="0">
                          <a:effectLst/>
                        </a:rPr>
                        <a:t>3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Same but unlabeled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Latent variable and reconstruction loss correspond to order parameter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extLst>
                  <a:ext uri="{0D108BD9-81ED-4DB2-BD59-A6C34878D82A}">
                    <a16:rowId xmlns:a16="http://schemas.microsoft.com/office/drawing/2014/main" val="1493843242"/>
                  </a:ext>
                </a:extLst>
              </a:tr>
              <a:tr h="106014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Identification of topological and trivial phases of matter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Fully-connected neural network (with pre-input ‘filter’ for quantum loop tomography) [</a:t>
                      </a:r>
                      <a:r>
                        <a:rPr lang="en-US" sz="1200" baseline="30000" dirty="0">
                          <a:effectLst/>
                        </a:rPr>
                        <a:t>4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Labeled quasi-2D “images” made of un-averaged values of products of loop-forming operators that are relevant for the phase of interest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Output neuron is associated with “topological response” (prediction changes from 0 to 1 at k=0.5)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extLst>
                  <a:ext uri="{0D108BD9-81ED-4DB2-BD59-A6C34878D82A}">
                    <a16:rowId xmlns:a16="http://schemas.microsoft.com/office/drawing/2014/main" val="2181521728"/>
                  </a:ext>
                </a:extLst>
              </a:tr>
              <a:tr h="9087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Differentiating between dynamical phases of a time-dependent model (Many body localization)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Recurrent neural network [</a:t>
                      </a:r>
                      <a:r>
                        <a:rPr lang="en-US" sz="1200" baseline="30000" dirty="0">
                          <a:effectLst/>
                        </a:rPr>
                        <a:t>5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Magnetization time-traces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Output neuron recovers phase boundaries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extLst>
                  <a:ext uri="{0D108BD9-81ED-4DB2-BD59-A6C34878D82A}">
                    <a16:rowId xmlns:a16="http://schemas.microsoft.com/office/drawing/2014/main" val="2004920929"/>
                  </a:ext>
                </a:extLst>
              </a:tr>
              <a:tr h="103479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Predicting materials properties (e.g. formation energy, band gap) directly from crystal lattice (graph) structure.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Graph convolutional network [</a:t>
                      </a:r>
                      <a:r>
                        <a:rPr lang="en-US" sz="1200" baseline="30000" dirty="0">
                          <a:effectLst/>
                        </a:rPr>
                        <a:t>6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Atom feature vector (group number, covalent radius, valence electrons, etc.) and bond feature vector (atom distance)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Output neuron recovers continuous or discrete properties of material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extLst>
                  <a:ext uri="{0D108BD9-81ED-4DB2-BD59-A6C34878D82A}">
                    <a16:rowId xmlns:a16="http://schemas.microsoft.com/office/drawing/2014/main" val="4277304688"/>
                  </a:ext>
                </a:extLst>
              </a:tr>
              <a:tr h="59344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Distinguishing different topological invariants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Convolutional neural network [</a:t>
                      </a:r>
                      <a:r>
                        <a:rPr lang="en-US" sz="1200" baseline="30000" dirty="0">
                          <a:effectLst/>
                        </a:rPr>
                        <a:t>7</a:t>
                      </a:r>
                      <a:r>
                        <a:rPr lang="en-US" sz="1200" dirty="0">
                          <a:effectLst/>
                        </a:rPr>
                        <a:t>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Labeled parameterized Hamiltonians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Output neuron corresponds to a winding number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82" marR="49382" marT="0" marB="0"/>
                </a:tc>
                <a:extLst>
                  <a:ext uri="{0D108BD9-81ED-4DB2-BD59-A6C34878D82A}">
                    <a16:rowId xmlns:a16="http://schemas.microsoft.com/office/drawing/2014/main" val="7109553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CEA2034-97BE-433E-B7C7-78481FA67760}"/>
              </a:ext>
            </a:extLst>
          </p:cNvPr>
          <p:cNvSpPr/>
          <p:nvPr/>
        </p:nvSpPr>
        <p:spPr>
          <a:xfrm>
            <a:off x="8591649" y="1240624"/>
            <a:ext cx="333446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marR="0" indent="-233363" algn="just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200" dirty="0" err="1">
                <a:ea typeface="Calibri" panose="020F0502020204030204" pitchFamily="34" charset="0"/>
              </a:rPr>
              <a:t>Carrasquilla</a:t>
            </a:r>
            <a:r>
              <a:rPr lang="en-US" sz="1200" dirty="0">
                <a:ea typeface="Calibri" panose="020F0502020204030204" pitchFamily="34" charset="0"/>
              </a:rPr>
              <a:t>, J. &amp; </a:t>
            </a:r>
            <a:r>
              <a:rPr lang="en-US" sz="1200" dirty="0" err="1">
                <a:ea typeface="Calibri" panose="020F0502020204030204" pitchFamily="34" charset="0"/>
              </a:rPr>
              <a:t>Melko</a:t>
            </a:r>
            <a:r>
              <a:rPr lang="en-US" sz="1200" dirty="0">
                <a:ea typeface="Calibri" panose="020F0502020204030204" pitchFamily="34" charset="0"/>
              </a:rPr>
              <a:t>, R. G. Machine learning phases of matter. </a:t>
            </a:r>
            <a:r>
              <a:rPr lang="en-US" sz="1200" i="1" dirty="0">
                <a:ea typeface="Calibri" panose="020F0502020204030204" pitchFamily="34" charset="0"/>
              </a:rPr>
              <a:t>Nature Physics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b="1" dirty="0">
                <a:ea typeface="Calibri" panose="020F0502020204030204" pitchFamily="34" charset="0"/>
              </a:rPr>
              <a:t>13</a:t>
            </a:r>
            <a:r>
              <a:rPr lang="en-US" sz="1200" dirty="0">
                <a:ea typeface="Calibri" panose="020F0502020204030204" pitchFamily="34" charset="0"/>
              </a:rPr>
              <a:t>, 431 (2017).</a:t>
            </a:r>
          </a:p>
          <a:p>
            <a:pPr marL="233363" marR="0" indent="-233363" algn="just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200" dirty="0"/>
              <a:t>Tanaka, A. &amp; </a:t>
            </a:r>
            <a:r>
              <a:rPr lang="en-US" sz="1200" dirty="0" err="1"/>
              <a:t>Tomiya</a:t>
            </a:r>
            <a:r>
              <a:rPr lang="en-US" sz="1200" dirty="0"/>
              <a:t>, A. Detection of Phase Transition via Convolutional Neural Networks. </a:t>
            </a:r>
            <a:r>
              <a:rPr lang="en-US" sz="1200" i="1" dirty="0"/>
              <a:t>Journal of the Physical Society of Japan </a:t>
            </a:r>
            <a:r>
              <a:rPr lang="en-US" sz="1200" b="1" dirty="0"/>
              <a:t>86</a:t>
            </a:r>
            <a:r>
              <a:rPr lang="en-US" sz="1200" dirty="0"/>
              <a:t>, 063001 (2017).</a:t>
            </a:r>
          </a:p>
          <a:p>
            <a:pPr marL="233363" marR="0" indent="-233363" algn="just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200" dirty="0"/>
              <a:t>Wetzel, S. J. Unsupervised learning of phase transitions: From principal component analysis to variational autoencoders. </a:t>
            </a:r>
            <a:r>
              <a:rPr lang="en-US" sz="1200" i="1" dirty="0"/>
              <a:t>Physical Review E</a:t>
            </a:r>
            <a:r>
              <a:rPr lang="en-US" sz="1200" dirty="0"/>
              <a:t> </a:t>
            </a:r>
            <a:r>
              <a:rPr lang="en-US" sz="1200" b="1" dirty="0"/>
              <a:t>96</a:t>
            </a:r>
            <a:r>
              <a:rPr lang="en-US" sz="1200" dirty="0"/>
              <a:t>, 022140 (2017).</a:t>
            </a:r>
          </a:p>
          <a:p>
            <a:pPr marL="233363" marR="0" indent="-233363" algn="just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200" dirty="0"/>
              <a:t>Zhang, Y. &amp; Kim, E.-A. Quantum Loop Topography for Machine Learning. </a:t>
            </a:r>
            <a:r>
              <a:rPr lang="en-US" sz="1200" i="1" dirty="0"/>
              <a:t>Physical Review Letters</a:t>
            </a:r>
            <a:r>
              <a:rPr lang="en-US" sz="1200" dirty="0"/>
              <a:t> </a:t>
            </a:r>
            <a:r>
              <a:rPr lang="en-US" sz="1200" b="1" dirty="0"/>
              <a:t>118</a:t>
            </a:r>
            <a:r>
              <a:rPr lang="en-US" sz="1200" dirty="0"/>
              <a:t>, 216401 (2017)</a:t>
            </a:r>
          </a:p>
          <a:p>
            <a:pPr marL="233363" indent="-233363" algn="just">
              <a:spcAft>
                <a:spcPts val="1000"/>
              </a:spcAft>
              <a:buFont typeface="+mj-lt"/>
              <a:buAutoNum type="arabicPeriod"/>
            </a:pPr>
            <a:r>
              <a:rPr lang="en-US" sz="1200" dirty="0"/>
              <a:t>van </a:t>
            </a:r>
            <a:r>
              <a:rPr lang="en-US" sz="1200" dirty="0" err="1"/>
              <a:t>Nieuwenburg</a:t>
            </a:r>
            <a:r>
              <a:rPr lang="en-US" sz="1200" dirty="0"/>
              <a:t>, E., </a:t>
            </a:r>
            <a:r>
              <a:rPr lang="en-US" sz="1200" dirty="0" err="1"/>
              <a:t>Bairey</a:t>
            </a:r>
            <a:r>
              <a:rPr lang="en-US" sz="1200" dirty="0"/>
              <a:t>, E. &amp; </a:t>
            </a:r>
            <a:r>
              <a:rPr lang="en-US" sz="1200" dirty="0" err="1"/>
              <a:t>Refael</a:t>
            </a:r>
            <a:r>
              <a:rPr lang="en-US" sz="1200" dirty="0"/>
              <a:t>, G. Learning phase transitions from dynamics.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arXiv:1712.00450</a:t>
            </a:r>
            <a:r>
              <a:rPr lang="en-US" sz="1200" dirty="0"/>
              <a:t> (2017).</a:t>
            </a:r>
          </a:p>
          <a:p>
            <a:pPr marL="233363" indent="-233363" algn="just">
              <a:spcAft>
                <a:spcPts val="1000"/>
              </a:spcAft>
              <a:buFont typeface="+mj-lt"/>
              <a:buAutoNum type="arabicPeriod"/>
            </a:pPr>
            <a:r>
              <a:rPr lang="en-US" sz="1200" dirty="0" err="1"/>
              <a:t>Xie</a:t>
            </a:r>
            <a:r>
              <a:rPr lang="en-US" sz="1200" dirty="0"/>
              <a:t>, T. &amp; Grossman, J. C. Crystal Graph Convolutional Neural Networks for an Accurate and Interpretable Prediction of Material Properties. </a:t>
            </a:r>
            <a:r>
              <a:rPr lang="en-US" sz="1200" i="1" dirty="0"/>
              <a:t>Physical Review Letters</a:t>
            </a:r>
            <a:r>
              <a:rPr lang="en-US" sz="1200" dirty="0"/>
              <a:t> </a:t>
            </a:r>
            <a:r>
              <a:rPr lang="en-US" sz="1200" b="1" dirty="0"/>
              <a:t>120</a:t>
            </a:r>
            <a:r>
              <a:rPr lang="en-US" sz="1200" dirty="0"/>
              <a:t>, 145301, (2018).</a:t>
            </a:r>
          </a:p>
          <a:p>
            <a:pPr marL="233363" indent="-233363" algn="just">
              <a:spcAft>
                <a:spcPts val="1000"/>
              </a:spcAft>
              <a:buFont typeface="+mj-lt"/>
              <a:buAutoNum type="arabicPeriod"/>
            </a:pPr>
            <a:r>
              <a:rPr lang="en-US" sz="1200" dirty="0"/>
              <a:t>Zhang, P., Shen, H. &amp; </a:t>
            </a:r>
            <a:r>
              <a:rPr lang="en-US" sz="1200" dirty="0" err="1"/>
              <a:t>Zhai</a:t>
            </a:r>
            <a:r>
              <a:rPr lang="en-US" sz="1200" dirty="0"/>
              <a:t>, H. Machine Learning Topological Invariants with Neural Networks. </a:t>
            </a:r>
            <a:r>
              <a:rPr lang="en-US" sz="1200" i="1" dirty="0"/>
              <a:t>Physical Review Letters</a:t>
            </a:r>
            <a:r>
              <a:rPr lang="en-US" sz="1200" dirty="0"/>
              <a:t> </a:t>
            </a:r>
            <a:r>
              <a:rPr lang="en-US" sz="1200" b="1" dirty="0"/>
              <a:t>120</a:t>
            </a:r>
            <a:r>
              <a:rPr lang="en-US" sz="1200" dirty="0"/>
              <a:t>, 066401 (2018).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18DA5-96EF-491A-99D8-62003F377C8B}"/>
              </a:ext>
            </a:extLst>
          </p:cNvPr>
          <p:cNvSpPr txBox="1"/>
          <p:nvPr/>
        </p:nvSpPr>
        <p:spPr>
          <a:xfrm>
            <a:off x="1438833" y="-36576"/>
            <a:ext cx="94822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(Some) Deep Learning applications in theoretical condensed matter physics and materials sciences</a:t>
            </a:r>
          </a:p>
        </p:txBody>
      </p:sp>
    </p:spTree>
    <p:extLst>
      <p:ext uri="{BB962C8B-B14F-4D97-AF65-F5344CB8AC3E}">
        <p14:creationId xmlns:p14="http://schemas.microsoft.com/office/powerpoint/2010/main" val="441267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029AE0-9F6E-4D74-8981-F4F4A6C05D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" t="29361" r="68703" b="23367"/>
          <a:stretch/>
        </p:blipFill>
        <p:spPr>
          <a:xfrm>
            <a:off x="798052" y="1070816"/>
            <a:ext cx="4065016" cy="34021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76AC4DE-6132-4ADE-9604-56B8B39B3FC0}"/>
                  </a:ext>
                </a:extLst>
              </p:cNvPr>
              <p:cNvSpPr/>
              <p:nvPr/>
            </p:nvSpPr>
            <p:spPr>
              <a:xfrm>
                <a:off x="153639" y="4531670"/>
                <a:ext cx="11916441" cy="1975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cs typeface="Times New Roman" panose="02020603050405020304" pitchFamily="18" charset="0"/>
                  </a:rPr>
                  <a:t>The goal of a feedforward network is to approximate some function </a:t>
                </a:r>
                <a:r>
                  <a:rPr lang="en-US" sz="2000" i="1" dirty="0">
                    <a:cs typeface="Times New Roman" panose="02020603050405020304" pitchFamily="18" charset="0"/>
                  </a:rPr>
                  <a:t>F*</a:t>
                </a:r>
                <a:r>
                  <a:rPr lang="en-US" sz="2000" dirty="0">
                    <a:cs typeface="Times New Roman" panose="02020603050405020304" pitchFamily="18" charset="0"/>
                  </a:rPr>
                  <a:t>. For a classifier, </a:t>
                </a:r>
                <a:r>
                  <a:rPr lang="en-US" sz="2000" i="1" dirty="0">
                    <a:cs typeface="Times New Roman" panose="02020603050405020304" pitchFamily="18" charset="0"/>
                  </a:rPr>
                  <a:t>y </a:t>
                </a:r>
                <a:r>
                  <a:rPr lang="en-US" sz="2000" dirty="0">
                    <a:cs typeface="Times New Roman" panose="02020603050405020304" pitchFamily="18" charset="0"/>
                  </a:rPr>
                  <a:t>= </a:t>
                </a:r>
                <a:r>
                  <a:rPr lang="en-US" sz="2000" i="1" dirty="0">
                    <a:cs typeface="Times New Roman" panose="02020603050405020304" pitchFamily="18" charset="0"/>
                  </a:rPr>
                  <a:t>F*</a:t>
                </a:r>
                <a:r>
                  <a:rPr lang="en-US" sz="2000" dirty="0">
                    <a:cs typeface="Times New Roman" panose="02020603050405020304" pitchFamily="18" charset="0"/>
                  </a:rPr>
                  <a:t>(</a:t>
                </a:r>
                <a:r>
                  <a:rPr lang="en-US" sz="2000" i="1" dirty="0">
                    <a:cs typeface="Times New Roman" panose="02020603050405020304" pitchFamily="18" charset="0"/>
                  </a:rPr>
                  <a:t>x</a:t>
                </a:r>
                <a:r>
                  <a:rPr lang="en-US" sz="2000" dirty="0">
                    <a:cs typeface="Times New Roman" panose="02020603050405020304" pitchFamily="18" charset="0"/>
                  </a:rPr>
                  <a:t>) maps an input </a:t>
                </a:r>
                <a:r>
                  <a:rPr lang="en-US" sz="2000" i="1" dirty="0">
                    <a:cs typeface="Times New Roman" panose="02020603050405020304" pitchFamily="18" charset="0"/>
                  </a:rPr>
                  <a:t>x </a:t>
                </a:r>
                <a:r>
                  <a:rPr lang="en-US" sz="2000" dirty="0">
                    <a:cs typeface="Times New Roman" panose="02020603050405020304" pitchFamily="18" charset="0"/>
                  </a:rPr>
                  <a:t>to a category </a:t>
                </a:r>
                <a:r>
                  <a:rPr lang="en-US" sz="2000" i="1" dirty="0">
                    <a:cs typeface="Times New Roman" panose="02020603050405020304" pitchFamily="18" charset="0"/>
                  </a:rPr>
                  <a:t>y</a:t>
                </a:r>
                <a:r>
                  <a:rPr lang="en-US" sz="2000" dirty="0">
                    <a:cs typeface="Times New Roman" panose="02020603050405020304" pitchFamily="18" charset="0"/>
                  </a:rPr>
                  <a:t>. A feedforward network defines a mapping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000" b="0" i="1" smtClean="0"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smtClean="0"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en-US" sz="2000" b="0" i="1" smtClean="0"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sz="2000" b="0" i="1" smtClean="0">
                            <a:cs typeface="Times New Roman" panose="02020603050405020304" pitchFamily="18" charset="0"/>
                          </a:rPr>
                          <m:t>;</m:t>
                        </m:r>
                        <m:r>
                          <a:rPr lang="en-US" sz="2000" b="1" i="1" smtClean="0"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d>
                    <m:r>
                      <a:rPr lang="en-US" sz="2000" b="0" i="1" smtClean="0"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cs typeface="Times New Roman" panose="020206030504050203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learns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the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value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of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the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parameters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i="1" dirty="0"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</m:t>
                    </m:r>
                    <m:r>
                      <m:rPr>
                        <m:nor/>
                      </m:rPr>
                      <a:rPr lang="en-US" sz="2000" b="0" i="1" dirty="0" smtClean="0"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en-US" sz="2000" i="1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that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result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in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the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best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function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approximation</m:t>
                    </m:r>
                  </m:oMath>
                </a14:m>
                <a:r>
                  <a:rPr lang="en-US" sz="2000" b="1" dirty="0">
                    <a:cs typeface="Times New Roman" panose="02020603050405020304" pitchFamily="18" charset="0"/>
                  </a:rPr>
                  <a:t>. </a:t>
                </a:r>
                <a:r>
                  <a:rPr lang="en-US" sz="20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The inputs </a:t>
                </a:r>
                <a:r>
                  <a:rPr lang="en-US" sz="2000" i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x </a:t>
                </a:r>
                <a:r>
                  <a:rPr lang="en-US" sz="20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provide the initial information that then propagates up to the hidden units at each layer and finally produces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. During training, forward propagation can continue onward until it produces a scalar cost </a:t>
                </a:r>
                <a:r>
                  <a:rPr lang="en-US" sz="2000" i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J</a:t>
                </a:r>
                <a:r>
                  <a:rPr lang="en-US" sz="20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(</a:t>
                </a:r>
                <a:r>
                  <a:rPr lang="en-US" sz="2000" i="1" dirty="0">
                    <a:solidFill>
                      <a:srgbClr val="000000"/>
                    </a:solidFill>
                    <a:cs typeface="Times New Roman" panose="02020603050405020304" pitchFamily="18" charset="0"/>
                    <a:sym typeface="Symbol" panose="05050102010706020507" pitchFamily="18" charset="2"/>
                  </a:rPr>
                  <a:t></a:t>
                </a:r>
                <a:r>
                  <a:rPr lang="en-US" sz="20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). The back-propagation algorithm allows the information from the cost to then flow backwards through the network, in order to compute the gradient.</a:t>
                </a:r>
                <a:endParaRPr lang="en-US" sz="2000" b="1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76AC4DE-6132-4ADE-9604-56B8B39B3F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39" y="4531670"/>
                <a:ext cx="11916441" cy="1975862"/>
              </a:xfrm>
              <a:prstGeom prst="rect">
                <a:avLst/>
              </a:prstGeom>
              <a:blipFill>
                <a:blip r:embed="rId3"/>
                <a:stretch>
                  <a:fillRect l="-512" t="-1538" b="-2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DE3BF09-3EAF-43BC-8E0E-E5426E19FE27}"/>
              </a:ext>
            </a:extLst>
          </p:cNvPr>
          <p:cNvSpPr txBox="1"/>
          <p:nvPr/>
        </p:nvSpPr>
        <p:spPr>
          <a:xfrm>
            <a:off x="-654910" y="593532"/>
            <a:ext cx="7500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Forward propagation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594CAE-23DF-4A54-8F03-F2C3E7EA68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4" t="38610" r="64621" b="12177"/>
          <a:stretch/>
        </p:blipFill>
        <p:spPr>
          <a:xfrm>
            <a:off x="6606750" y="1126882"/>
            <a:ext cx="4505536" cy="3402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3398B2-1869-4B6D-B751-A2727591CD94}"/>
              </a:ext>
            </a:extLst>
          </p:cNvPr>
          <p:cNvSpPr txBox="1"/>
          <p:nvPr/>
        </p:nvSpPr>
        <p:spPr>
          <a:xfrm>
            <a:off x="5745890" y="578509"/>
            <a:ext cx="7500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Back propagation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5C4B1-55FA-449C-9C82-A25A6300A602}"/>
              </a:ext>
            </a:extLst>
          </p:cNvPr>
          <p:cNvSpPr txBox="1"/>
          <p:nvPr/>
        </p:nvSpPr>
        <p:spPr>
          <a:xfrm>
            <a:off x="3246739" y="59726"/>
            <a:ext cx="5974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Deep feedforward networks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224FA8-269C-4938-8B86-05DCEC58CFA3}"/>
              </a:ext>
            </a:extLst>
          </p:cNvPr>
          <p:cNvSpPr/>
          <p:nvPr/>
        </p:nvSpPr>
        <p:spPr>
          <a:xfrm>
            <a:off x="5046343" y="6488668"/>
            <a:ext cx="75643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Goodfellow, I.; </a:t>
            </a:r>
            <a:r>
              <a:rPr lang="en-US" sz="1600" dirty="0" err="1">
                <a:latin typeface="Calibri" panose="020F0502020204030204" pitchFamily="34" charset="0"/>
                <a:ea typeface="Calibri" panose="020F0502020204030204" pitchFamily="34" charset="0"/>
              </a:rPr>
              <a:t>Bengio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, Y.; Courville, A.: </a:t>
            </a:r>
            <a:r>
              <a:rPr lang="en-US" sz="1600" i="1" dirty="0">
                <a:latin typeface="Calibri" panose="020F0502020204030204" pitchFamily="34" charset="0"/>
                <a:ea typeface="Calibri" panose="020F0502020204030204" pitchFamily="34" charset="0"/>
              </a:rPr>
              <a:t>Deep Learning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; The MIT Press, 2016</a:t>
            </a:r>
          </a:p>
        </p:txBody>
      </p:sp>
    </p:spTree>
    <p:extLst>
      <p:ext uri="{BB962C8B-B14F-4D97-AF65-F5344CB8AC3E}">
        <p14:creationId xmlns:p14="http://schemas.microsoft.com/office/powerpoint/2010/main" val="125151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70869-BC67-49BD-A995-544237EFB5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89"/>
          <a:stretch/>
        </p:blipFill>
        <p:spPr>
          <a:xfrm>
            <a:off x="293988" y="1513490"/>
            <a:ext cx="5462053" cy="4499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82AB7-C4A4-4FE0-952D-DDF1A1331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12"/>
          <a:stretch/>
        </p:blipFill>
        <p:spPr>
          <a:xfrm>
            <a:off x="6393917" y="2359434"/>
            <a:ext cx="5462053" cy="3654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74F726-9C82-40B0-8E72-096112809882}"/>
              </a:ext>
            </a:extLst>
          </p:cNvPr>
          <p:cNvSpPr/>
          <p:nvPr/>
        </p:nvSpPr>
        <p:spPr>
          <a:xfrm>
            <a:off x="1744351" y="1513490"/>
            <a:ext cx="2819812" cy="826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51451-0EC5-4147-9006-C1B64E01F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5" r="20798" b="90498"/>
          <a:stretch/>
        </p:blipFill>
        <p:spPr>
          <a:xfrm>
            <a:off x="4309244" y="31530"/>
            <a:ext cx="4366884" cy="120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9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1ED45B-A0DD-40D0-A1EC-F05157689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6" t="53333" r="5968" b="11255"/>
          <a:stretch/>
        </p:blipFill>
        <p:spPr>
          <a:xfrm>
            <a:off x="1658600" y="977702"/>
            <a:ext cx="8927691" cy="24285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1009A6-6B85-4DA1-9CF0-AE0D2599B08E}"/>
              </a:ext>
            </a:extLst>
          </p:cNvPr>
          <p:cNvSpPr/>
          <p:nvPr/>
        </p:nvSpPr>
        <p:spPr>
          <a:xfrm>
            <a:off x="2453830" y="6490838"/>
            <a:ext cx="7548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Image of CNN is generated using network drawing tools at http://alexlenail.me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28EABE5-A681-4996-BDA9-0025D17B2C4F}"/>
              </a:ext>
            </a:extLst>
          </p:cNvPr>
          <p:cNvSpPr/>
          <p:nvPr/>
        </p:nvSpPr>
        <p:spPr>
          <a:xfrm rot="16729469">
            <a:off x="4495507" y="-815428"/>
            <a:ext cx="491613" cy="7693067"/>
          </a:xfrm>
          <a:prstGeom prst="leftBrace">
            <a:avLst/>
          </a:prstGeom>
          <a:ln w="38100"/>
          <a:scene3d>
            <a:camera prst="perspectiveRelaxedModerately">
              <a:rot lat="19490639" lon="19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65F35E37-B697-4A96-AC9E-44B3B09CFCEC}"/>
              </a:ext>
            </a:extLst>
          </p:cNvPr>
          <p:cNvSpPr/>
          <p:nvPr/>
        </p:nvSpPr>
        <p:spPr>
          <a:xfrm rot="16729469">
            <a:off x="9167894" y="3054203"/>
            <a:ext cx="491613" cy="1368401"/>
          </a:xfrm>
          <a:prstGeom prst="leftBrace">
            <a:avLst/>
          </a:prstGeom>
          <a:ln w="38100"/>
          <a:scene3d>
            <a:camera prst="perspectiveRelaxedModerately">
              <a:rot lat="19490639" lon="192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13103-2782-4E79-9A31-1A8D66955D83}"/>
              </a:ext>
            </a:extLst>
          </p:cNvPr>
          <p:cNvSpPr txBox="1"/>
          <p:nvPr/>
        </p:nvSpPr>
        <p:spPr>
          <a:xfrm>
            <a:off x="3436883" y="3453109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BE7F1C-E671-4A01-87EA-E534C570AEF3}"/>
              </a:ext>
            </a:extLst>
          </p:cNvPr>
          <p:cNvSpPr txBox="1"/>
          <p:nvPr/>
        </p:nvSpPr>
        <p:spPr>
          <a:xfrm>
            <a:off x="8142170" y="4067787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0A26-F5D9-4D12-9289-EF76668617F1}"/>
              </a:ext>
            </a:extLst>
          </p:cNvPr>
          <p:cNvSpPr txBox="1"/>
          <p:nvPr/>
        </p:nvSpPr>
        <p:spPr>
          <a:xfrm>
            <a:off x="1304939" y="26941"/>
            <a:ext cx="9668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cs typeface="Times New Roman" panose="02020603050405020304" pitchFamily="18" charset="0"/>
              </a:rPr>
              <a:t>Convolutional neural network for image processing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C6802-17E8-4E3E-BD76-7539FE68695D}"/>
              </a:ext>
            </a:extLst>
          </p:cNvPr>
          <p:cNvSpPr txBox="1"/>
          <p:nvPr/>
        </p:nvSpPr>
        <p:spPr>
          <a:xfrm>
            <a:off x="377089" y="1625092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2BE00-542F-4E72-A3DF-11C08BFE49B5}"/>
              </a:ext>
            </a:extLst>
          </p:cNvPr>
          <p:cNvSpPr txBox="1"/>
          <p:nvPr/>
        </p:nvSpPr>
        <p:spPr>
          <a:xfrm>
            <a:off x="2301769" y="796973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9ABCC3-86B3-4CEE-8A2D-572CD0429CCB}"/>
              </a:ext>
            </a:extLst>
          </p:cNvPr>
          <p:cNvSpPr txBox="1"/>
          <p:nvPr/>
        </p:nvSpPr>
        <p:spPr>
          <a:xfrm>
            <a:off x="3255000" y="1018329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EEF20-5AF4-45DE-9412-7C4DCB7C50BA}"/>
              </a:ext>
            </a:extLst>
          </p:cNvPr>
          <p:cNvSpPr txBox="1"/>
          <p:nvPr/>
        </p:nvSpPr>
        <p:spPr>
          <a:xfrm>
            <a:off x="4177173" y="1132235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2F9726-1179-4D58-8A6C-5FFF1A6B565D}"/>
              </a:ext>
            </a:extLst>
          </p:cNvPr>
          <p:cNvSpPr txBox="1"/>
          <p:nvPr/>
        </p:nvSpPr>
        <p:spPr>
          <a:xfrm>
            <a:off x="5205560" y="1348093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514AD3-760E-4A3A-8F4A-5014C08363AE}"/>
              </a:ext>
            </a:extLst>
          </p:cNvPr>
          <p:cNvSpPr txBox="1"/>
          <p:nvPr/>
        </p:nvSpPr>
        <p:spPr>
          <a:xfrm>
            <a:off x="6487071" y="1528238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816715-94B7-4C94-B876-58E30A354D81}"/>
              </a:ext>
            </a:extLst>
          </p:cNvPr>
          <p:cNvSpPr txBox="1"/>
          <p:nvPr/>
        </p:nvSpPr>
        <p:spPr>
          <a:xfrm>
            <a:off x="7641987" y="1713544"/>
            <a:ext cx="169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Convolution</a:t>
            </a:r>
          </a:p>
          <a:p>
            <a:pPr algn="ctr"/>
            <a:r>
              <a:rPr lang="en-US" sz="1200" dirty="0" err="1"/>
              <a:t>ReLU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7053B7-BCA5-4CAE-8862-115ED5B68CB8}"/>
              </a:ext>
            </a:extLst>
          </p:cNvPr>
          <p:cNvSpPr txBox="1"/>
          <p:nvPr/>
        </p:nvSpPr>
        <p:spPr>
          <a:xfrm>
            <a:off x="2337578" y="2436929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MaxPooling</a:t>
            </a:r>
            <a:endParaRPr 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86EA1A-749A-409E-9E22-AB34547E39CA}"/>
              </a:ext>
            </a:extLst>
          </p:cNvPr>
          <p:cNvSpPr txBox="1"/>
          <p:nvPr/>
        </p:nvSpPr>
        <p:spPr>
          <a:xfrm>
            <a:off x="4434886" y="2685369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MaxPooling</a:t>
            </a:r>
            <a:endParaRPr 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BDD51F-F607-4930-8B43-3D8533DE485D}"/>
              </a:ext>
            </a:extLst>
          </p:cNvPr>
          <p:cNvSpPr txBox="1"/>
          <p:nvPr/>
        </p:nvSpPr>
        <p:spPr>
          <a:xfrm>
            <a:off x="6563414" y="2938864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MaxPooling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BBA1E0-04D2-426B-B663-D873298E83BA}"/>
              </a:ext>
            </a:extLst>
          </p:cNvPr>
          <p:cNvSpPr txBox="1"/>
          <p:nvPr/>
        </p:nvSpPr>
        <p:spPr>
          <a:xfrm>
            <a:off x="6594699" y="4850206"/>
            <a:ext cx="489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Local connections:</a:t>
            </a:r>
            <a:r>
              <a:rPr lang="en-US" dirty="0"/>
              <a:t> local values are correlated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901834-F64A-4A3D-A035-D0F5077F21DB}"/>
              </a:ext>
            </a:extLst>
          </p:cNvPr>
          <p:cNvSpPr txBox="1"/>
          <p:nvPr/>
        </p:nvSpPr>
        <p:spPr>
          <a:xfrm>
            <a:off x="6594699" y="5238457"/>
            <a:ext cx="51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Shared weights:</a:t>
            </a:r>
            <a:r>
              <a:rPr lang="en-US" dirty="0"/>
              <a:t> local statistics is invariant to location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3E8564-BA4C-4250-A4E1-25C15613B24B}"/>
              </a:ext>
            </a:extLst>
          </p:cNvPr>
          <p:cNvSpPr txBox="1"/>
          <p:nvPr/>
        </p:nvSpPr>
        <p:spPr>
          <a:xfrm>
            <a:off x="6619166" y="5612854"/>
            <a:ext cx="516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Pooling:</a:t>
            </a:r>
            <a:r>
              <a:rPr lang="en-US" dirty="0"/>
              <a:t> merge similar features into one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8B851E-889F-4D32-B2A2-1AF4C1AE4D46}"/>
              </a:ext>
            </a:extLst>
          </p:cNvPr>
          <p:cNvSpPr txBox="1"/>
          <p:nvPr/>
        </p:nvSpPr>
        <p:spPr>
          <a:xfrm>
            <a:off x="642323" y="4817508"/>
            <a:ext cx="4523673" cy="121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160"/>
              </a:lnSpc>
            </a:pPr>
            <a:r>
              <a:rPr lang="en-US" dirty="0"/>
              <a:t>Convolutional neural networks (CNN) represent one of the key examples of a successful application of neuroscientific principles to the field of machine leaning.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22A52D-6C70-4F64-A406-33DFC5B871D4}"/>
              </a:ext>
            </a:extLst>
          </p:cNvPr>
          <p:cNvSpPr txBox="1"/>
          <p:nvPr/>
        </p:nvSpPr>
        <p:spPr>
          <a:xfrm>
            <a:off x="9529918" y="2200261"/>
            <a:ext cx="169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Softmax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29621-F978-4BC3-A0C4-6D1D6959196D}"/>
              </a:ext>
            </a:extLst>
          </p:cNvPr>
          <p:cNvSpPr txBox="1"/>
          <p:nvPr/>
        </p:nvSpPr>
        <p:spPr>
          <a:xfrm>
            <a:off x="8934517" y="1867986"/>
            <a:ext cx="684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7EC915-3B39-4597-AA61-F64745E4A7C9}"/>
              </a:ext>
            </a:extLst>
          </p:cNvPr>
          <p:cNvSpPr txBox="1"/>
          <p:nvPr/>
        </p:nvSpPr>
        <p:spPr>
          <a:xfrm>
            <a:off x="9425119" y="2020386"/>
            <a:ext cx="684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FC</a:t>
            </a:r>
          </a:p>
        </p:txBody>
      </p:sp>
    </p:spTree>
    <p:extLst>
      <p:ext uri="{BB962C8B-B14F-4D97-AF65-F5344CB8AC3E}">
        <p14:creationId xmlns:p14="http://schemas.microsoft.com/office/powerpoint/2010/main" val="140688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71DC240-BF28-456E-BC0F-8C76141CE750}"/>
              </a:ext>
            </a:extLst>
          </p:cNvPr>
          <p:cNvGrpSpPr/>
          <p:nvPr/>
        </p:nvGrpSpPr>
        <p:grpSpPr>
          <a:xfrm>
            <a:off x="7954551" y="3106592"/>
            <a:ext cx="3209875" cy="1549295"/>
            <a:chOff x="2545976" y="753034"/>
            <a:chExt cx="6411556" cy="32461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814D9E-6935-4D8B-B976-C00B5B43D41D}"/>
                </a:ext>
              </a:extLst>
            </p:cNvPr>
            <p:cNvSpPr/>
            <p:nvPr/>
          </p:nvSpPr>
          <p:spPr>
            <a:xfrm>
              <a:off x="2545976" y="753034"/>
              <a:ext cx="3245224" cy="32461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499A31-952B-48CB-84DF-0C6B3C239F06}"/>
                </a:ext>
              </a:extLst>
            </p:cNvPr>
            <p:cNvSpPr/>
            <p:nvPr/>
          </p:nvSpPr>
          <p:spPr>
            <a:xfrm>
              <a:off x="3836894" y="1864659"/>
              <a:ext cx="681318" cy="68131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C5FE6-B271-4D8D-AD9E-81AB10882410}"/>
                </a:ext>
              </a:extLst>
            </p:cNvPr>
            <p:cNvSpPr/>
            <p:nvPr/>
          </p:nvSpPr>
          <p:spPr>
            <a:xfrm>
              <a:off x="4518212" y="2931906"/>
              <a:ext cx="681318" cy="68131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053E30B-ACAF-41B2-AD74-6D1980E03A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5604" y="2276015"/>
              <a:ext cx="1463040" cy="1463448"/>
            </a:xfrm>
            <a:prstGeom prst="rect">
              <a:avLst/>
            </a:prstGeom>
            <a:solidFill>
              <a:schemeClr val="bg1">
                <a:alpha val="9000"/>
              </a:schemeClr>
            </a:solidFill>
            <a:ln w="38100">
              <a:solidFill>
                <a:srgbClr val="00B050">
                  <a:alpha val="52000"/>
                </a:srgbClr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8A9FB4-021A-4DFB-A16D-EAC9A2927E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00048" y="1874804"/>
              <a:ext cx="1463040" cy="1463448"/>
            </a:xfrm>
            <a:prstGeom prst="rect">
              <a:avLst/>
            </a:prstGeom>
            <a:solidFill>
              <a:schemeClr val="bg1">
                <a:alpha val="9000"/>
              </a:schemeClr>
            </a:solidFill>
            <a:ln w="38100">
              <a:solidFill>
                <a:srgbClr val="00B050">
                  <a:alpha val="52000"/>
                </a:srgbClr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2D04FB-43B5-4126-8B57-86EEF3E4D3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94492" y="1473593"/>
              <a:ext cx="1463040" cy="1463448"/>
            </a:xfrm>
            <a:prstGeom prst="rect">
              <a:avLst/>
            </a:prstGeom>
            <a:solidFill>
              <a:schemeClr val="bg1">
                <a:alpha val="9000"/>
              </a:schemeClr>
            </a:solidFill>
            <a:ln w="38100">
              <a:solidFill>
                <a:srgbClr val="00B050">
                  <a:alpha val="52000"/>
                </a:srgbClr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8E6687-2A01-49A4-98F6-D74D7DF622D2}"/>
                </a:ext>
              </a:extLst>
            </p:cNvPr>
            <p:cNvCxnSpPr/>
            <p:nvPr/>
          </p:nvCxnSpPr>
          <p:spPr>
            <a:xfrm>
              <a:off x="5181600" y="2931906"/>
              <a:ext cx="1775011" cy="406346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6F6D1C1-037D-4645-B0B9-E4B163042023}"/>
                </a:ext>
              </a:extLst>
            </p:cNvPr>
            <p:cNvCxnSpPr/>
            <p:nvPr/>
          </p:nvCxnSpPr>
          <p:spPr>
            <a:xfrm flipV="1">
              <a:off x="5163675" y="3338252"/>
              <a:ext cx="1792936" cy="274972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EF1924F-D153-4BA6-8395-5FCE66BA47BE}"/>
                </a:ext>
              </a:extLst>
            </p:cNvPr>
            <p:cNvCxnSpPr/>
            <p:nvPr/>
          </p:nvCxnSpPr>
          <p:spPr>
            <a:xfrm flipV="1">
              <a:off x="4473391" y="1589687"/>
              <a:ext cx="3291126" cy="274971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E4C415-4318-4D39-97A6-EAE04AE5C4B6}"/>
                </a:ext>
              </a:extLst>
            </p:cNvPr>
            <p:cNvCxnSpPr/>
            <p:nvPr/>
          </p:nvCxnSpPr>
          <p:spPr>
            <a:xfrm flipV="1">
              <a:off x="4518212" y="1599832"/>
              <a:ext cx="3246305" cy="929686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BB6F41-90E9-49D5-B62E-5C4483DD5F8A}"/>
              </a:ext>
            </a:extLst>
          </p:cNvPr>
          <p:cNvSpPr txBox="1"/>
          <p:nvPr/>
        </p:nvSpPr>
        <p:spPr>
          <a:xfrm>
            <a:off x="7435566" y="2445225"/>
            <a:ext cx="2601456" cy="601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image/feature map from previous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E74B1-A31D-4F7F-9E7C-D9E9238E5951}"/>
              </a:ext>
            </a:extLst>
          </p:cNvPr>
          <p:cNvSpPr txBox="1"/>
          <p:nvPr/>
        </p:nvSpPr>
        <p:spPr>
          <a:xfrm>
            <a:off x="9497468" y="2646487"/>
            <a:ext cx="2601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feature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B84F3E-8149-4F21-B7D0-9C49D96D1279}"/>
              </a:ext>
            </a:extLst>
          </p:cNvPr>
          <p:cNvSpPr txBox="1"/>
          <p:nvPr/>
        </p:nvSpPr>
        <p:spPr>
          <a:xfrm>
            <a:off x="7918200" y="2013649"/>
            <a:ext cx="3586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Extracting local info </a:t>
            </a:r>
            <a:r>
              <a:rPr 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 physics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D89A31-6CBF-41C8-9510-38FA7FFE74BB}"/>
              </a:ext>
            </a:extLst>
          </p:cNvPr>
          <p:cNvSpPr txBox="1"/>
          <p:nvPr/>
        </p:nvSpPr>
        <p:spPr>
          <a:xfrm>
            <a:off x="521226" y="1274659"/>
            <a:ext cx="81807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Accepts a volume of size </a:t>
            </a:r>
            <a:r>
              <a:rPr lang="en-US" sz="2800" b="1" i="1" dirty="0"/>
              <a:t>w</a:t>
            </a:r>
            <a:r>
              <a:rPr lang="en-US" dirty="0"/>
              <a:t>1</a:t>
            </a:r>
            <a:r>
              <a:rPr lang="en-US" sz="2800" dirty="0">
                <a:sym typeface="Symbol" panose="05050102010706020507" pitchFamily="18" charset="2"/>
              </a:rPr>
              <a:t></a:t>
            </a:r>
            <a:r>
              <a:rPr lang="en-US" sz="2800" b="1" i="1" dirty="0">
                <a:sym typeface="Symbol" panose="05050102010706020507" pitchFamily="18" charset="2"/>
              </a:rPr>
              <a:t>h</a:t>
            </a:r>
            <a:r>
              <a:rPr lang="en-US" dirty="0">
                <a:sym typeface="Symbol" panose="05050102010706020507" pitchFamily="18" charset="2"/>
              </a:rPr>
              <a:t>1</a:t>
            </a:r>
            <a:r>
              <a:rPr lang="en-US" sz="2800" dirty="0">
                <a:sym typeface="Symbol" panose="05050102010706020507" pitchFamily="18" charset="2"/>
              </a:rPr>
              <a:t></a:t>
            </a:r>
            <a:r>
              <a:rPr lang="en-US" sz="2800" b="1" i="1" dirty="0">
                <a:sym typeface="Symbol" panose="05050102010706020507" pitchFamily="18" charset="2"/>
              </a:rPr>
              <a:t>d</a:t>
            </a:r>
            <a:r>
              <a:rPr lang="en-US" dirty="0">
                <a:sym typeface="Symbol" panose="05050102010706020507" pitchFamily="18" charset="2"/>
              </a:rPr>
              <a:t>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>
                <a:sym typeface="Symbol" panose="05050102010706020507" pitchFamily="18" charset="2"/>
              </a:rPr>
              <a:t> 4 hyperparameters: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800" b="1" i="1" dirty="0">
                <a:sym typeface="Symbol" panose="05050102010706020507" pitchFamily="18" charset="2"/>
              </a:rPr>
              <a:t> k</a:t>
            </a:r>
            <a:r>
              <a:rPr lang="en-US" sz="2800" dirty="0">
                <a:sym typeface="Symbol" panose="05050102010706020507" pitchFamily="18" charset="2"/>
              </a:rPr>
              <a:t>: number of filters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800" b="1" i="1" dirty="0">
                <a:sym typeface="Symbol" panose="05050102010706020507" pitchFamily="18" charset="2"/>
              </a:rPr>
              <a:t>f</a:t>
            </a:r>
            <a:r>
              <a:rPr lang="en-US" sz="2800" dirty="0">
                <a:sym typeface="Symbol" panose="05050102010706020507" pitchFamily="18" charset="2"/>
              </a:rPr>
              <a:t>: size of filters (e.g. 33, 55, etc.)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800" b="1" i="1" dirty="0">
                <a:sym typeface="Symbol" panose="05050102010706020507" pitchFamily="18" charset="2"/>
              </a:rPr>
              <a:t> s</a:t>
            </a:r>
            <a:r>
              <a:rPr lang="en-US" sz="2800" dirty="0">
                <a:sym typeface="Symbol" panose="05050102010706020507" pitchFamily="18" charset="2"/>
              </a:rPr>
              <a:t>: stride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sz="2800" b="1" i="1" dirty="0">
                <a:sym typeface="Symbol" panose="05050102010706020507" pitchFamily="18" charset="2"/>
              </a:rPr>
              <a:t> p</a:t>
            </a:r>
            <a:r>
              <a:rPr lang="en-US" sz="2800" dirty="0">
                <a:sym typeface="Symbol" panose="05050102010706020507" pitchFamily="18" charset="2"/>
              </a:rPr>
              <a:t>: amount of zero padding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Outputs a volume of size </a:t>
            </a:r>
            <a:r>
              <a:rPr lang="en-US" sz="2800" b="1" i="1" dirty="0"/>
              <a:t>w</a:t>
            </a:r>
            <a:r>
              <a:rPr lang="en-US" dirty="0"/>
              <a:t>2</a:t>
            </a:r>
            <a:r>
              <a:rPr lang="en-US" sz="2800" dirty="0">
                <a:sym typeface="Symbol" panose="05050102010706020507" pitchFamily="18" charset="2"/>
              </a:rPr>
              <a:t></a:t>
            </a:r>
            <a:r>
              <a:rPr lang="en-US" sz="2800" b="1" i="1" dirty="0">
                <a:sym typeface="Symbol" panose="05050102010706020507" pitchFamily="18" charset="2"/>
              </a:rPr>
              <a:t>h</a:t>
            </a:r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sz="2800" dirty="0">
                <a:sym typeface="Symbol" panose="05050102010706020507" pitchFamily="18" charset="2"/>
              </a:rPr>
              <a:t></a:t>
            </a:r>
            <a:r>
              <a:rPr lang="en-US" sz="2800" b="1" i="1" dirty="0">
                <a:sym typeface="Symbol" panose="05050102010706020507" pitchFamily="18" charset="2"/>
              </a:rPr>
              <a:t>d</a:t>
            </a:r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sz="2800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1" i="1" dirty="0"/>
              <a:t> w</a:t>
            </a:r>
            <a:r>
              <a:rPr lang="en-US" dirty="0"/>
              <a:t>2 </a:t>
            </a:r>
            <a:r>
              <a:rPr lang="en-US" sz="2800" dirty="0"/>
              <a:t>= (</a:t>
            </a:r>
            <a:r>
              <a:rPr lang="en-US" sz="2800" b="1" i="1" dirty="0"/>
              <a:t>w</a:t>
            </a:r>
            <a:r>
              <a:rPr lang="en-US" dirty="0"/>
              <a:t>1</a:t>
            </a:r>
            <a:r>
              <a:rPr lang="en-US" sz="2800" dirty="0"/>
              <a:t> – </a:t>
            </a:r>
            <a:r>
              <a:rPr lang="en-US" sz="2800" b="1" i="1" dirty="0"/>
              <a:t>f</a:t>
            </a:r>
            <a:r>
              <a:rPr lang="en-US" sz="2800" dirty="0"/>
              <a:t> + 2</a:t>
            </a:r>
            <a:r>
              <a:rPr lang="en-US" sz="2800" b="1" i="1" dirty="0"/>
              <a:t>p</a:t>
            </a:r>
            <a:r>
              <a:rPr lang="en-US" sz="2800" dirty="0"/>
              <a:t>)/</a:t>
            </a:r>
            <a:r>
              <a:rPr lang="en-US" sz="2800" b="1" i="1" dirty="0"/>
              <a:t>s</a:t>
            </a:r>
            <a:r>
              <a:rPr lang="en-US" sz="2800" dirty="0"/>
              <a:t> + 1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1" i="1" dirty="0"/>
              <a:t> h</a:t>
            </a:r>
            <a:r>
              <a:rPr lang="en-US" dirty="0"/>
              <a:t>2 </a:t>
            </a:r>
            <a:r>
              <a:rPr lang="en-US" sz="2800" dirty="0"/>
              <a:t>= (</a:t>
            </a:r>
            <a:r>
              <a:rPr lang="en-US" sz="2800" b="1" i="1" dirty="0"/>
              <a:t>h</a:t>
            </a:r>
            <a:r>
              <a:rPr lang="en-US" dirty="0"/>
              <a:t>1</a:t>
            </a:r>
            <a:r>
              <a:rPr lang="en-US" sz="2800" dirty="0"/>
              <a:t> – </a:t>
            </a:r>
            <a:r>
              <a:rPr lang="en-US" sz="2800" b="1" i="1" dirty="0"/>
              <a:t>f</a:t>
            </a:r>
            <a:r>
              <a:rPr lang="en-US" sz="2800" dirty="0"/>
              <a:t> + 2</a:t>
            </a:r>
            <a:r>
              <a:rPr lang="en-US" sz="2800" b="1" i="1" dirty="0"/>
              <a:t>p</a:t>
            </a:r>
            <a:r>
              <a:rPr lang="en-US" sz="2800" dirty="0"/>
              <a:t>)/</a:t>
            </a:r>
            <a:r>
              <a:rPr lang="en-US" sz="2800" b="1" i="1" dirty="0"/>
              <a:t>s</a:t>
            </a:r>
            <a:r>
              <a:rPr lang="en-US" sz="2800" dirty="0"/>
              <a:t> + 1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b="1" i="1" dirty="0">
                <a:sym typeface="Symbol" panose="05050102010706020507" pitchFamily="18" charset="2"/>
              </a:rPr>
              <a:t> d</a:t>
            </a:r>
            <a:r>
              <a:rPr lang="en-US" dirty="0">
                <a:sym typeface="Symbol" panose="05050102010706020507" pitchFamily="18" charset="2"/>
              </a:rPr>
              <a:t>2</a:t>
            </a:r>
            <a:r>
              <a:rPr lang="en-US" sz="2800" dirty="0">
                <a:sym typeface="Symbol" panose="05050102010706020507" pitchFamily="18" charset="2"/>
              </a:rPr>
              <a:t> = </a:t>
            </a:r>
            <a:r>
              <a:rPr lang="en-US" sz="2800" b="1" i="1" dirty="0">
                <a:sym typeface="Symbol" panose="05050102010706020507" pitchFamily="18" charset="2"/>
              </a:rPr>
              <a:t>k</a:t>
            </a:r>
            <a:endParaRPr lang="en-US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84C0DF-B5B9-41E0-AF2D-FD93B9B566F3}"/>
              </a:ext>
            </a:extLst>
          </p:cNvPr>
          <p:cNvSpPr txBox="1"/>
          <p:nvPr/>
        </p:nvSpPr>
        <p:spPr>
          <a:xfrm>
            <a:off x="2576945" y="110838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396024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67B824-45F7-493D-A47E-A9BBD6469F7F}"/>
              </a:ext>
            </a:extLst>
          </p:cNvPr>
          <p:cNvSpPr txBox="1"/>
          <p:nvPr/>
        </p:nvSpPr>
        <p:spPr>
          <a:xfrm>
            <a:off x="1000829" y="1547797"/>
            <a:ext cx="417021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Increases non-linearity of the network without affecting receptive fields of convolutional layers</a:t>
            </a:r>
          </a:p>
          <a:p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 Type of non-linear activations: </a:t>
            </a:r>
            <a:r>
              <a:rPr lang="en-US" sz="2800" dirty="0" err="1"/>
              <a:t>ReLU</a:t>
            </a:r>
            <a:r>
              <a:rPr lang="en-US" sz="2800" dirty="0"/>
              <a:t>, Leaky </a:t>
            </a:r>
            <a:r>
              <a:rPr lang="en-US" sz="2800" dirty="0" err="1"/>
              <a:t>ReLU</a:t>
            </a:r>
            <a:r>
              <a:rPr lang="en-US" sz="2800" dirty="0"/>
              <a:t>, Tanh, ELU, </a:t>
            </a:r>
            <a:r>
              <a:rPr lang="en-US" sz="2800" dirty="0" err="1"/>
              <a:t>softmax</a:t>
            </a:r>
            <a:r>
              <a:rPr lang="en-US" sz="2800" dirty="0"/>
              <a:t>, </a:t>
            </a:r>
            <a:r>
              <a:rPr lang="en-US" sz="2800" dirty="0" err="1"/>
              <a:t>etc</a:t>
            </a:r>
            <a:r>
              <a:rPr lang="en-US" sz="2800" dirty="0"/>
              <a:t>…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AD356-8911-4252-937E-8071F16604AE}"/>
              </a:ext>
            </a:extLst>
          </p:cNvPr>
          <p:cNvSpPr txBox="1"/>
          <p:nvPr/>
        </p:nvSpPr>
        <p:spPr>
          <a:xfrm>
            <a:off x="2576945" y="110838"/>
            <a:ext cx="7148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Activation Layer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BF507C-13D0-49EC-B335-5663923BA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61"/>
          <a:stretch/>
        </p:blipFill>
        <p:spPr>
          <a:xfrm>
            <a:off x="7261481" y="1229937"/>
            <a:ext cx="3274918" cy="2600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09247-FE69-4152-9C5F-238AC5407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61"/>
          <a:stretch/>
        </p:blipFill>
        <p:spPr>
          <a:xfrm>
            <a:off x="7369970" y="3802653"/>
            <a:ext cx="3274918" cy="2600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781B1D-C9A3-4D65-859B-B5FCF8126A68}"/>
              </a:ext>
            </a:extLst>
          </p:cNvPr>
          <p:cNvSpPr txBox="1"/>
          <p:nvPr/>
        </p:nvSpPr>
        <p:spPr>
          <a:xfrm>
            <a:off x="6398350" y="1501303"/>
            <a:ext cx="148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ReLU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B56CE9-F6EC-4182-BBAC-48EF0F8A9ABD}"/>
              </a:ext>
            </a:extLst>
          </p:cNvPr>
          <p:cNvSpPr txBox="1"/>
          <p:nvPr/>
        </p:nvSpPr>
        <p:spPr>
          <a:xfrm>
            <a:off x="6398350" y="3880641"/>
            <a:ext cx="148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Leaky </a:t>
            </a:r>
            <a:r>
              <a:rPr lang="en-US" sz="2400" dirty="0" err="1"/>
              <a:t>ReLU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5347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2626</TotalTime>
  <Words>2034</Words>
  <Application>Microsoft Office PowerPoint</Application>
  <PresentationFormat>Widescreen</PresentationFormat>
  <Paragraphs>315</Paragraphs>
  <Slides>24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Adobe Devanagari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Set: Teaching atomic imaging concepts to neural networks</vt:lpstr>
      <vt:lpstr>PowerPoint Presentation</vt:lpstr>
      <vt:lpstr>PowerPoint Presentation</vt:lpstr>
      <vt:lpstr>PowerPoint Presentation</vt:lpstr>
      <vt:lpstr>PowerPoint Presentation</vt:lpstr>
      <vt:lpstr>Training Set: Teaching atomic imaging concepts to neural networks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</dc:creator>
  <cp:lastModifiedBy>Maxim</cp:lastModifiedBy>
  <cp:revision>65</cp:revision>
  <dcterms:created xsi:type="dcterms:W3CDTF">2018-07-31T13:11:43Z</dcterms:created>
  <dcterms:modified xsi:type="dcterms:W3CDTF">2018-08-05T08:29:39Z</dcterms:modified>
</cp:coreProperties>
</file>